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86" r:id="rId4"/>
    <p:sldId id="295" r:id="rId5"/>
    <p:sldId id="316" r:id="rId6"/>
    <p:sldId id="309" r:id="rId7"/>
    <p:sldId id="315" r:id="rId8"/>
    <p:sldId id="318" r:id="rId9"/>
    <p:sldId id="288" r:id="rId10"/>
    <p:sldId id="265" r:id="rId11"/>
    <p:sldId id="310" r:id="rId12"/>
    <p:sldId id="285" r:id="rId13"/>
    <p:sldId id="311" r:id="rId14"/>
    <p:sldId id="312" r:id="rId15"/>
    <p:sldId id="321" r:id="rId16"/>
    <p:sldId id="317" r:id="rId17"/>
    <p:sldId id="314" r:id="rId18"/>
    <p:sldId id="313" r:id="rId19"/>
    <p:sldId id="319" r:id="rId20"/>
    <p:sldId id="320" r:id="rId21"/>
    <p:sldId id="322" r:id="rId22"/>
    <p:sldId id="323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99760"/>
      </p:ext>
    </p:extLst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930"/>
      </p:ext>
    </p:extLst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3835"/>
      </p:ext>
    </p:extLst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3948"/>
      </p:ext>
    </p:extLst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39762"/>
      </p:ext>
    </p:extLst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9651"/>
      </p:ext>
    </p:extLst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7791"/>
      </p:ext>
    </p:extLst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5383"/>
      </p:ext>
    </p:extLst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2062"/>
      </p:ext>
    </p:extLst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4749"/>
      </p:ext>
    </p:extLst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1929"/>
      </p:ext>
    </p:extLst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5D999A-E9A1-400F-ADE7-BC7B905247F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89DCA1-CC67-4B41-BDA1-D9E2AEAC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 advClick="0" advTm="1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5BE041-6C72-0867-0DFB-7A0BD927A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 fontScale="90000"/>
          </a:bodyPr>
          <a:lstStyle/>
          <a:p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St. Patrick’s Celebration</a:t>
            </a:r>
            <a:br>
              <a:rPr lang="en-US" sz="5300" dirty="0">
                <a:solidFill>
                  <a:schemeClr val="accent1"/>
                </a:solidFill>
              </a:rPr>
            </a:br>
            <a:br>
              <a:rPr lang="en-US" sz="53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March 15, 2025</a:t>
            </a:r>
            <a:br>
              <a:rPr lang="en-US" sz="1700" dirty="0">
                <a:solidFill>
                  <a:schemeClr val="accent1"/>
                </a:solidFill>
              </a:rPr>
            </a:br>
            <a:br>
              <a:rPr lang="en-US" sz="1700" dirty="0">
                <a:solidFill>
                  <a:schemeClr val="accent1"/>
                </a:solidFill>
              </a:rPr>
            </a:br>
            <a:endParaRPr lang="en-US" sz="1700" i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50C04-17D7-D460-64C6-9CCA8C2FB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8"/>
            <a:ext cx="8718521" cy="1155211"/>
          </a:xfrm>
        </p:spPr>
        <p:txBody>
          <a:bodyPr>
            <a:normAutofit fontScale="32500" lnSpcReduction="20000"/>
          </a:bodyPr>
          <a:lstStyle/>
          <a:p>
            <a:r>
              <a:rPr lang="en-US" sz="8600" b="1" dirty="0">
                <a:solidFill>
                  <a:schemeClr val="accent1"/>
                </a:solidFill>
              </a:rPr>
              <a:t>benefitting:</a:t>
            </a:r>
            <a:br>
              <a:rPr lang="en-US" sz="8600" b="1" dirty="0">
                <a:solidFill>
                  <a:schemeClr val="accent1"/>
                </a:solidFill>
              </a:rPr>
            </a:br>
            <a:br>
              <a:rPr lang="en-US" sz="8600" b="1" dirty="0">
                <a:solidFill>
                  <a:schemeClr val="accent1"/>
                </a:solidFill>
              </a:rPr>
            </a:br>
            <a:r>
              <a:rPr lang="en-US" sz="8600" b="1" i="1" dirty="0">
                <a:solidFill>
                  <a:schemeClr val="accent1"/>
                </a:solidFill>
              </a:rPr>
              <a:t>The ACDS Foundation</a:t>
            </a:r>
            <a:br>
              <a:rPr lang="en-US" sz="1100" dirty="0">
                <a:solidFill>
                  <a:schemeClr val="accent1"/>
                </a:solidFill>
              </a:rPr>
            </a:b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blue hexagon with orange and blue text&#10;&#10;AI-generated content may be incorrect.">
            <a:extLst>
              <a:ext uri="{FF2B5EF4-FFF2-40B4-BE49-F238E27FC236}">
                <a16:creationId xmlns:a16="http://schemas.microsoft.com/office/drawing/2014/main" id="{DFDE87D7-8BC0-7E35-4ECB-F2C2ADC35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58" y="236221"/>
            <a:ext cx="6948404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1977"/>
      </p:ext>
    </p:extLst>
  </p:cSld>
  <p:clrMapOvr>
    <a:masterClrMapping/>
  </p:clrMapOvr>
  <p:transition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7227162-2BA4-A21A-7668-E03222B6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Guinness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B32EC392-1C51-BFCD-5A58-22E080F83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08" y="2026804"/>
            <a:ext cx="8527641" cy="14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6516"/>
      </p:ext>
    </p:extLst>
  </p:cSld>
  <p:clrMapOvr>
    <a:masterClrMapping/>
  </p:clrMapOvr>
  <p:transition spd="med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134A2-89DE-3B54-E475-255DC797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DF2BC7B4-B19B-FC10-90EB-FE4EFF61F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4A5DB5D-823A-17DD-73DC-713D34A97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D365F7D-81A0-4265-1A29-89CBA4A36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DA790C6-A678-643E-08E3-2A2AF4D0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96F56D3-E6CB-E466-1BFC-AB106C51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Guinness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FB3E934-4D88-0C09-914F-7F9F13B4D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Content Placeholder 5" descr="A black background with grey and orange text">
            <a:extLst>
              <a:ext uri="{FF2B5EF4-FFF2-40B4-BE49-F238E27FC236}">
                <a16:creationId xmlns:a16="http://schemas.microsoft.com/office/drawing/2014/main" id="{069A9E90-A12E-118D-23E7-A71B01FEC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948664"/>
            <a:ext cx="6624735" cy="2821059"/>
          </a:xfrm>
        </p:spPr>
      </p:pic>
    </p:spTree>
    <p:extLst>
      <p:ext uri="{BB962C8B-B14F-4D97-AF65-F5344CB8AC3E}">
        <p14:creationId xmlns:p14="http://schemas.microsoft.com/office/powerpoint/2010/main" val="2918896455"/>
      </p:ext>
    </p:extLst>
  </p:cSld>
  <p:clrMapOvr>
    <a:masterClrMapping/>
  </p:clrMapOvr>
  <p:transition spd="med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092CCC-0EC0-F624-D115-5FE0DBCC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1C097B5C-6A7B-D620-B670-1AEB1CD4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02F3399-9C80-A243-8F60-051BCBF00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25E34F0-4F7C-F97C-8371-E3874FFBA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3B6746C-1253-83B0-33C7-FC891DCA6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051611-A044-CFE4-8949-F8F0C339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GROUP HOME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F99B7D-3017-9993-5393-D5EC01350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8C11AFB2-81F9-55E8-E7A6-F459232B4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1795070"/>
            <a:ext cx="9872663" cy="1542603"/>
          </a:xfrm>
        </p:spPr>
      </p:pic>
    </p:spTree>
    <p:extLst>
      <p:ext uri="{BB962C8B-B14F-4D97-AF65-F5344CB8AC3E}">
        <p14:creationId xmlns:p14="http://schemas.microsoft.com/office/powerpoint/2010/main" val="2573152620"/>
      </p:ext>
    </p:extLst>
  </p:cSld>
  <p:clrMapOvr>
    <a:masterClrMapping/>
  </p:clrMapOvr>
  <p:transition spd="med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2FF31-9419-DEE3-7515-EC6A021D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141921DA-4110-BC6C-DF55-4DC23C05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3AD3F36-7392-9A06-6224-5268AEB70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73E731F-714D-1318-22F9-4727EF38D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C6A3625-DE8C-8815-E374-51833D51F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9E4E85-22D0-5E0F-2938-CB3FB691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GROUP HOME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1BF01D4-6AF8-7B5D-C46A-D05F631E1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D90DA-0065-6E23-9197-00AFA871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Farrell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15862862"/>
      </p:ext>
    </p:extLst>
  </p:cSld>
  <p:clrMapOvr>
    <a:masterClrMapping/>
  </p:clrMapOvr>
  <p:transition spd="med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499CD-AD38-2A59-0CAB-69030F0E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2B750D70-7EC8-969D-D0C5-2B6CD98A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7D78DB9-F0C9-0B0C-FC89-BDFC9695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287AA6F-66E8-2D6F-4D2A-8C9E6B32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228D671-F01A-EA9E-F901-F53F8527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152A29-1FA4-7C55-A6F0-C659C25A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GROUP HOME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12E7848-EF09-82A7-E657-39842032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65EC0-EA30-4858-F75F-EEBDC1F2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623527"/>
            <a:ext cx="11717020" cy="44724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Raymond James® </a:t>
            </a:r>
          </a:p>
          <a:p>
            <a:pPr marL="45720" indent="0" algn="ctr">
              <a:buNone/>
            </a:pPr>
            <a:r>
              <a:rPr lang="en-US" sz="6000" dirty="0">
                <a:solidFill>
                  <a:schemeClr val="tx1"/>
                </a:solidFill>
              </a:rPr>
              <a:t>JoAnne </a:t>
            </a:r>
            <a:r>
              <a:rPr lang="en-US" sz="6000" dirty="0" err="1">
                <a:solidFill>
                  <a:schemeClr val="tx1"/>
                </a:solidFill>
              </a:rPr>
              <a:t>Irace</a:t>
            </a:r>
            <a:r>
              <a:rPr lang="en-US" sz="6000" dirty="0">
                <a:solidFill>
                  <a:schemeClr val="tx1"/>
                </a:solidFill>
              </a:rPr>
              <a:t> Duffy, Branch Manager</a:t>
            </a:r>
          </a:p>
        </p:txBody>
      </p:sp>
    </p:spTree>
    <p:extLst>
      <p:ext uri="{BB962C8B-B14F-4D97-AF65-F5344CB8AC3E}">
        <p14:creationId xmlns:p14="http://schemas.microsoft.com/office/powerpoint/2010/main" val="4235583648"/>
      </p:ext>
    </p:extLst>
  </p:cSld>
  <p:clrMapOvr>
    <a:masterClrMapping/>
  </p:clrMapOvr>
  <p:transition spd="med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676F83-AF64-E207-BA50-A59BEF42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1497F9FC-879D-A68A-0AA5-31D741084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447BCF9-43FF-5EE8-BFE5-E55A14454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E321C82-4B7E-FEF4-A0D2-C71D04EF9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77C8B60-86B8-C697-A85C-A0C312C44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507BCB-123D-2A49-F6D0-C3B1F7F3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GROUP HOME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E22733E-B534-511A-68D5-E401C5099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D06-1783-E1E1-2CE6-BDF88EEE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623527"/>
            <a:ext cx="11717020" cy="44724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Michael &amp; Stacey Miller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07671"/>
      </p:ext>
    </p:extLst>
  </p:cSld>
  <p:clrMapOvr>
    <a:masterClrMapping/>
  </p:clrMapOvr>
  <p:transition spd="med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B6887-2F80-4E15-39F6-8CBC0107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37F5D5E8-5673-1DDE-7D55-2A11F5BA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A947DE1-B2FA-CA51-C6EB-9B5581867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176B87F-640E-5B51-0746-156C4CC7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D1734C5-33DD-F229-799F-C68361855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6EA838-6B8E-E92F-9C2B-6A5DB953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GROUP HOME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5547659-950F-AA0E-E1D1-2323907E8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D7593-F9F2-F96D-CDFA-51A7B671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623527"/>
            <a:ext cx="11717020" cy="44724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Elena &amp; Roger O’Donnell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87434"/>
      </p:ext>
    </p:extLst>
  </p:cSld>
  <p:clrMapOvr>
    <a:masterClrMapping/>
  </p:clrMapOvr>
  <p:transition spd="med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E3BB4-80CF-1F46-40C5-D5AF2474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0E3E6ED8-1822-F4EE-0DF1-6C73DCA7B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6C1286A-BC61-0C32-871F-7B56DBCE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F5F73CA-E0DC-D667-14BC-90ED203E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E2EBE1C-D627-FBB8-D95F-5D17C11D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5AB7B7-69E2-7D59-49BF-56DAFC27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Jameson’s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09A6A0-9E80-DF7C-EB1C-E5A8F7F6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A logo with a diamond and a logo on it&#10;&#10;AI-generated content may be incorrect.">
            <a:extLst>
              <a:ext uri="{FF2B5EF4-FFF2-40B4-BE49-F238E27FC236}">
                <a16:creationId xmlns:a16="http://schemas.microsoft.com/office/drawing/2014/main" id="{7F36EF42-0C59-B377-7AB3-42AAEAC9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36" y="537143"/>
            <a:ext cx="7431553" cy="3377979"/>
          </a:xfrm>
        </p:spPr>
      </p:pic>
    </p:spTree>
    <p:extLst>
      <p:ext uri="{BB962C8B-B14F-4D97-AF65-F5344CB8AC3E}">
        <p14:creationId xmlns:p14="http://schemas.microsoft.com/office/powerpoint/2010/main" val="2513730704"/>
      </p:ext>
    </p:extLst>
  </p:cSld>
  <p:clrMapOvr>
    <a:masterClrMapping/>
  </p:clrMapOvr>
  <p:transition spd="med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C7C25-9D47-C59A-0416-1DAEB107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8F9E8902-104E-4001-5B7D-4B53F0E07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8CCE602-E333-77A4-F3A9-BD49D119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DD08E38-EE7D-2599-2016-ECD2B72B5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6EF4B8C-0E82-466E-4401-5C4BE566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DB4C86-2C04-F3F9-CF92-CA0CEC1D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Bailey’s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8328F78-E38C-E45A-6202-9E3307B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51576-7231-DE02-9FF9-6000B7BD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2131416"/>
            <a:ext cx="11717020" cy="3964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Gus &amp; Mary </a:t>
            </a:r>
            <a:r>
              <a:rPr lang="en-US" sz="66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Nuzzolese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47626"/>
      </p:ext>
    </p:extLst>
  </p:cSld>
  <p:clrMapOvr>
    <a:masterClrMapping/>
  </p:clrMapOvr>
  <p:transition spd="med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1DE32-D2DB-6986-2655-90E9458D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FBEBB98-D1D8-1845-2D44-CA435FDF1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83AD4BF-9F09-F893-72E1-8BA0D67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BBE1BE4-6E98-835E-29E8-D31AD1A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B58C4A9-E74A-158F-93C8-B2D934EC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6191C-F776-E0C6-F393-99F71B71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Proudly supports ACDS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E35FAF1-EE58-ACD4-3D08-7D39531D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4C16A-A84A-753D-9FF1-CB2F676E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40" y="2105537"/>
            <a:ext cx="11717020" cy="3964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dirty="0" err="1">
                <a:solidFill>
                  <a:schemeClr val="tx1"/>
                </a:solidFill>
              </a:rPr>
              <a:t>pooo</a:t>
            </a:r>
            <a:endParaRPr lang="en-US" sz="66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1CF177-5C71-7157-E4CA-260C32211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92324"/>
              </p:ext>
            </p:extLst>
          </p:nvPr>
        </p:nvGraphicFramePr>
        <p:xfrm>
          <a:off x="3089189" y="1259459"/>
          <a:ext cx="5859661" cy="238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314431" imgH="942719" progId="Acrobat.Document.2020">
                  <p:embed/>
                </p:oleObj>
              </mc:Choice>
              <mc:Fallback>
                <p:oleObj name="Acrobat Document" r:id="rId2" imgW="2314431" imgH="942719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9189" y="1259459"/>
                        <a:ext cx="5859661" cy="2387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230061"/>
      </p:ext>
    </p:extLst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AC7C4-D5CE-4603-98D5-CCABE64C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57BBE-EAC7-62EA-0545-CFB9CA65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68" y="2428673"/>
            <a:ext cx="6693061" cy="135636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b="1" cap="all" dirty="0">
                <a:solidFill>
                  <a:srgbClr val="FFFFFF"/>
                </a:solidFill>
              </a:rPr>
              <a:t>Honoring:</a:t>
            </a:r>
            <a:br>
              <a:rPr lang="en-US" sz="6000" b="1" cap="all" dirty="0">
                <a:solidFill>
                  <a:srgbClr val="FFFFFF"/>
                </a:solidFill>
              </a:rPr>
            </a:br>
            <a:r>
              <a:rPr lang="en-US" sz="6000" b="1" cap="all" dirty="0">
                <a:solidFill>
                  <a:srgbClr val="FFFFFF"/>
                </a:solidFill>
              </a:rPr>
              <a:t> </a:t>
            </a:r>
            <a:br>
              <a:rPr lang="en-US" sz="6000" b="1" cap="all" dirty="0">
                <a:solidFill>
                  <a:srgbClr val="FFFFFF"/>
                </a:solidFill>
              </a:rPr>
            </a:br>
            <a:r>
              <a:rPr lang="en-US" sz="6000" b="1" cap="all" dirty="0">
                <a:solidFill>
                  <a:srgbClr val="FFFFFF"/>
                </a:solidFill>
              </a:rPr>
              <a:t>Natalie Carey</a:t>
            </a:r>
            <a:br>
              <a:rPr lang="en-US" sz="6000" b="1" cap="all" dirty="0">
                <a:solidFill>
                  <a:srgbClr val="FFFFFF"/>
                </a:solidFill>
              </a:rPr>
            </a:br>
            <a:r>
              <a:rPr lang="en-US" sz="6000" b="1" cap="all" dirty="0">
                <a:solidFill>
                  <a:srgbClr val="FFFFFF"/>
                </a:solidFill>
              </a:rPr>
              <a:t>ACDS Mom</a:t>
            </a:r>
          </a:p>
        </p:txBody>
      </p:sp>
      <p:pic>
        <p:nvPicPr>
          <p:cNvPr id="9" name="Picture 8" descr="A group of girls in matching dresses posing for a picture&#10;&#10;AI-generated content may be incorrect.">
            <a:extLst>
              <a:ext uri="{FF2B5EF4-FFF2-40B4-BE49-F238E27FC236}">
                <a16:creationId xmlns:a16="http://schemas.microsoft.com/office/drawing/2014/main" id="{BAD1880D-E8D1-68CB-0A87-2B42A9127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" r="-2" b="13961"/>
          <a:stretch/>
        </p:blipFill>
        <p:spPr>
          <a:xfrm>
            <a:off x="237744" y="243840"/>
            <a:ext cx="3648456" cy="2528857"/>
          </a:xfrm>
          <a:prstGeom prst="rect">
            <a:avLst/>
          </a:prstGeom>
        </p:spPr>
      </p:pic>
      <p:pic>
        <p:nvPicPr>
          <p:cNvPr id="6" name="Content Placeholder 5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417AC18A-8A00-F009-324F-46EA123A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101"/>
          <a:stretch/>
        </p:blipFill>
        <p:spPr>
          <a:xfrm>
            <a:off x="232861" y="2772697"/>
            <a:ext cx="3646837" cy="38490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8CF0775-27C9-4D32-A833-64CE4537F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9269"/>
      </p:ext>
    </p:extLst>
  </p:cSld>
  <p:clrMapOvr>
    <a:masterClrMapping/>
  </p:clrMapOvr>
  <p:transition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68765-0949-F085-2E70-1CC0DA9C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2A33-A1FC-40BF-257E-F2D7D73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2" y="782128"/>
            <a:ext cx="11637033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Special Thanks 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E84BF-790B-9A68-AFAD-612DB2D3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030" y="2751827"/>
            <a:ext cx="10299939" cy="23636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7200" b="1" dirty="0">
                <a:solidFill>
                  <a:srgbClr val="92D050"/>
                </a:solidFill>
                <a:latin typeface="+mj-lt"/>
              </a:rPr>
              <a:t>Hagen Kavanagh</a:t>
            </a:r>
          </a:p>
          <a:p>
            <a:pPr marL="45720" indent="0" algn="ctr">
              <a:buNone/>
            </a:pPr>
            <a:r>
              <a:rPr lang="en-US" sz="7200" b="1" dirty="0">
                <a:solidFill>
                  <a:srgbClr val="92D050"/>
                </a:solidFill>
                <a:latin typeface="+mj-lt"/>
              </a:rPr>
              <a:t>School of Irish Dance</a:t>
            </a:r>
          </a:p>
          <a:p>
            <a:pPr marL="45720" indent="0">
              <a:buNone/>
            </a:pP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842617"/>
      </p:ext>
    </p:extLst>
  </p:cSld>
  <p:clrMapOvr>
    <a:masterClrMapping/>
  </p:clrMapOvr>
  <p:transition spd="med"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6E882-4E94-AC76-0F3A-430A4D16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DD3A-6604-4F70-38B3-33ACEA60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609600"/>
            <a:ext cx="11637033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Many thanks to the St. Patrick’s Celebration Planning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72685-24B4-E19D-2A54-9C8FF0FF9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52" y="2208363"/>
            <a:ext cx="4054415" cy="3459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Liz Campbell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Michael Farrell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Tiana Jones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Tracy Kirley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Jane Shimkin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  Tommy Ryan</a:t>
            </a:r>
          </a:p>
          <a:p>
            <a:pPr marL="45720" indent="0">
              <a:buNone/>
            </a:pP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0472874"/>
      </p:ext>
    </p:extLst>
  </p:cSld>
  <p:clrMapOvr>
    <a:masterClrMapping/>
  </p:clrMapOvr>
  <p:transition spd="med"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3F082-95D6-01F4-8F26-E8B5933E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730-6962-4DA1-D8DA-FF2E2861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609600"/>
            <a:ext cx="11637033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Many thanks to 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23CA-5BCF-2E99-9673-B4ACBC93C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3305" y="2652623"/>
            <a:ext cx="8229600" cy="155275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9600" b="1" dirty="0">
                <a:solidFill>
                  <a:srgbClr val="92D050"/>
                </a:solidFill>
                <a:latin typeface="+mj-lt"/>
              </a:rPr>
              <a:t>Volunteers</a:t>
            </a:r>
          </a:p>
          <a:p>
            <a:pPr marL="45720" indent="0" algn="ctr">
              <a:buNone/>
            </a:pPr>
            <a:endParaRPr lang="en-US" sz="800" dirty="0">
              <a:solidFill>
                <a:schemeClr val="tx1"/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en-US" sz="4800">
                <a:solidFill>
                  <a:schemeClr val="tx1"/>
                </a:solidFill>
                <a:latin typeface="+mj-lt"/>
              </a:rPr>
              <a:t>without 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whom this evening wouldn’t be possible</a:t>
            </a:r>
          </a:p>
          <a:p>
            <a:pPr marL="45720" indent="0">
              <a:buNone/>
            </a:pP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3742355"/>
      </p:ext>
    </p:extLst>
  </p:cSld>
  <p:clrMapOvr>
    <a:masterClrMapping/>
  </p:clrMapOvr>
  <p:transition spd="med"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7DF79C-B87B-C458-C772-AA56B5E0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04" y="1097280"/>
            <a:ext cx="3931920" cy="173736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600" dirty="0">
                <a:solidFill>
                  <a:srgbClr val="002060"/>
                </a:solidFill>
              </a:rPr>
              <a:t>SAVE  THE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>
                <a:solidFill>
                  <a:srgbClr val="002060"/>
                </a:solidFill>
              </a:rPr>
              <a:t>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79BD0-12DF-F957-66BB-04BCF4763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2834640"/>
            <a:ext cx="4809931" cy="3017520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JULY 21, 2025</a:t>
            </a:r>
          </a:p>
        </p:txBody>
      </p:sp>
      <p:pic>
        <p:nvPicPr>
          <p:cNvPr id="12" name="Content Placeholder 11" descr="A golf ball on a hole in grass&#10;&#10;Description automatically generated">
            <a:extLst>
              <a:ext uri="{FF2B5EF4-FFF2-40B4-BE49-F238E27FC236}">
                <a16:creationId xmlns:a16="http://schemas.microsoft.com/office/drawing/2014/main" id="{9DF7325F-4E3F-3834-8B5C-0CF96BA7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1" y="1096963"/>
            <a:ext cx="3602997" cy="4664075"/>
          </a:xfrm>
        </p:spPr>
      </p:pic>
    </p:spTree>
    <p:extLst>
      <p:ext uri="{BB962C8B-B14F-4D97-AF65-F5344CB8AC3E}">
        <p14:creationId xmlns:p14="http://schemas.microsoft.com/office/powerpoint/2010/main" val="1927347929"/>
      </p:ext>
    </p:extLst>
  </p:cSld>
  <p:clrMapOvr>
    <a:masterClrMapping/>
  </p:clrMapOvr>
  <p:transition spd="med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7ADEB-BAD3-2F65-C918-E0588C0B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DC73A53-7A22-81CD-2174-547EAC57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E7CACA3-81E7-0BC6-33AC-07090711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4189810-C38D-76B0-BCD1-7AB2C665B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DF241F-DF54-29A3-33E7-2CC984A62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8AEE58-0CFD-14CD-127C-250E2497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event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A76F1D-3D07-EE6B-1D81-47EEAA2A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70BB21-9B20-A36D-4574-29C3B2D6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66" y="1819389"/>
            <a:ext cx="9254247" cy="10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33601"/>
      </p:ext>
    </p:extLst>
  </p:cSld>
  <p:clrMapOvr>
    <a:masterClrMapping/>
  </p:clrMapOvr>
  <p:transition spd="med"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7ADEB-BAD3-2F65-C918-E0588C0B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DC73A53-7A22-81CD-2174-547EAC577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E7CACA3-81E7-0BC6-33AC-07090711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4189810-C38D-76B0-BCD1-7AB2C665B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DF241F-DF54-29A3-33E7-2CC984A62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8AEE58-0CFD-14CD-127C-250E2497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event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A76F1D-3D07-EE6B-1D81-47EEAA2A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12E54-1FDA-B1AE-58F6-0B1EEBB43D63}"/>
              </a:ext>
            </a:extLst>
          </p:cNvPr>
          <p:cNvSpPr txBox="1"/>
          <p:nvPr/>
        </p:nvSpPr>
        <p:spPr>
          <a:xfrm>
            <a:off x="1392237" y="1998788"/>
            <a:ext cx="96847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Carmine &amp; Lynda Rubino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00318752"/>
      </p:ext>
    </p:extLst>
  </p:cSld>
  <p:clrMapOvr>
    <a:masterClrMapping/>
  </p:clrMapOvr>
  <p:transition spd="med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3E132-0CEF-5DC6-D534-686692F3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E5E1659A-A4B1-5D60-6189-04661B6EE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4B45CB9-B422-AA02-0B89-3BC60BE7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8D67327-08D0-B3FA-6B09-80E2F087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6EAD4D1-698F-3AAB-9D67-626FD19A8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7DFC08-4A0D-C8DE-5F95-EC04A5BA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event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85EA19B-23D4-E339-C881-93356560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Content Placeholder 5" descr="A black background with red text">
            <a:extLst>
              <a:ext uri="{FF2B5EF4-FFF2-40B4-BE49-F238E27FC236}">
                <a16:creationId xmlns:a16="http://schemas.microsoft.com/office/drawing/2014/main" id="{5385BD68-4F28-4E2D-6B92-26EA3764A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11" y="1514004"/>
            <a:ext cx="7293930" cy="17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3151"/>
      </p:ext>
    </p:extLst>
  </p:cSld>
  <p:clrMapOvr>
    <a:masterClrMapping/>
  </p:clrMapOvr>
  <p:transition spd="med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74169-0248-E218-5305-3DDDA996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A9B499C0-0F3B-FC06-7E17-F81A65983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01AE08B-DE2F-6E8A-5351-34D26E5A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50F900C-1960-8928-2C57-F2C1A29D8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BD4C1F6-15D7-FC5E-C846-EE5C9005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E891DC-92C4-0C0B-FFF5-9B30F08F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Shamrock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85D2F4E-22A9-7D55-23CA-5199BF9F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Content Placeholder 6" descr="Text">
            <a:extLst>
              <a:ext uri="{FF2B5EF4-FFF2-40B4-BE49-F238E27FC236}">
                <a16:creationId xmlns:a16="http://schemas.microsoft.com/office/drawing/2014/main" id="{01E218AB-030C-FC3C-CA2F-D60F1C041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6" y="728472"/>
            <a:ext cx="8294006" cy="30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7949"/>
      </p:ext>
    </p:extLst>
  </p:cSld>
  <p:clrMapOvr>
    <a:masterClrMapping/>
  </p:clrMapOvr>
  <p:transition spd="med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9A8D2-91CD-C4E8-62BD-F8CC64C4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361824D-3AA9-4B17-EAFB-B9127EA5A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34BB34E-844F-3037-2155-5101A51C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5AA2805-F935-5162-BA39-ACD8277D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C728381-69D5-26F0-127F-E9C28BD71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16653B-D223-E96F-C1AD-589A9140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Shamrock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FEBCBD1-B12F-7EBB-56EB-F1E014DF4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1F2CED-58E6-F848-93E7-EBE8594B4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4" y="599068"/>
            <a:ext cx="7543800" cy="2762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37ADE-668D-C94A-1531-5EA8EF2407E7}"/>
              </a:ext>
            </a:extLst>
          </p:cNvPr>
          <p:cNvSpPr txBox="1"/>
          <p:nvPr/>
        </p:nvSpPr>
        <p:spPr>
          <a:xfrm>
            <a:off x="3047432" y="2732672"/>
            <a:ext cx="6089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Hugh O’Connell</a:t>
            </a:r>
          </a:p>
        </p:txBody>
      </p:sp>
    </p:spTree>
    <p:extLst>
      <p:ext uri="{BB962C8B-B14F-4D97-AF65-F5344CB8AC3E}">
        <p14:creationId xmlns:p14="http://schemas.microsoft.com/office/powerpoint/2010/main" val="3179654243"/>
      </p:ext>
    </p:extLst>
  </p:cSld>
  <p:clrMapOvr>
    <a:masterClrMapping/>
  </p:clrMapOvr>
  <p:transition spd="med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9EF0C-9344-1255-29C1-83C6AE8E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278F6E93-FFF7-F374-6831-11E38E9FE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9FEDE3F-692E-2DCD-5306-944AEC2A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639FDEB-AC2B-CA1B-9F11-276CF602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72587A0-4AFD-7A3D-AD2C-47975084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1DCA8D-B9FB-54D8-A1E4-892C376A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09" y="5025104"/>
            <a:ext cx="9966960" cy="1325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Entertainment Underwriter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637460-7EC5-1B64-3F6D-2A249600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28B92-806A-24FC-1A59-7084EEF37E36}"/>
              </a:ext>
            </a:extLst>
          </p:cNvPr>
          <p:cNvSpPr txBox="1"/>
          <p:nvPr/>
        </p:nvSpPr>
        <p:spPr>
          <a:xfrm>
            <a:off x="1239831" y="2012953"/>
            <a:ext cx="9704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Elena &amp; Roger O’Donnell</a:t>
            </a:r>
          </a:p>
        </p:txBody>
      </p:sp>
    </p:spTree>
    <p:extLst>
      <p:ext uri="{BB962C8B-B14F-4D97-AF65-F5344CB8AC3E}">
        <p14:creationId xmlns:p14="http://schemas.microsoft.com/office/powerpoint/2010/main" val="2402484559"/>
      </p:ext>
    </p:extLst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08133-83E0-A1A7-576F-BAC52F18B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6FAEB89E-76AB-DD4B-D22F-C74B3005A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3EE5FCB-7767-5433-B615-472CEF9D8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F46498F-97A3-4878-5056-D36049674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267E3A8-C11A-A2B9-2A64-B7F4D888D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A6E280-83EF-6630-E79B-32F312D2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Guinness Sponsor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4C9961-7B01-F691-3453-3AF40E79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A logo for a company">
            <a:extLst>
              <a:ext uri="{FF2B5EF4-FFF2-40B4-BE49-F238E27FC236}">
                <a16:creationId xmlns:a16="http://schemas.microsoft.com/office/drawing/2014/main" id="{6685F713-57C1-31B4-B902-A943F624E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39" y="258065"/>
            <a:ext cx="9100821" cy="3950357"/>
          </a:xfrm>
        </p:spPr>
      </p:pic>
    </p:spTree>
    <p:extLst>
      <p:ext uri="{BB962C8B-B14F-4D97-AF65-F5344CB8AC3E}">
        <p14:creationId xmlns:p14="http://schemas.microsoft.com/office/powerpoint/2010/main" val="1984424400"/>
      </p:ext>
    </p:extLst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998</TotalTime>
  <Words>177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Corbel</vt:lpstr>
      <vt:lpstr>Wingdings</vt:lpstr>
      <vt:lpstr>Basis</vt:lpstr>
      <vt:lpstr>Acrobat Document</vt:lpstr>
      <vt:lpstr>          St. Patrick’s Celebration  March 15, 2025  </vt:lpstr>
      <vt:lpstr>Honoring:   Natalie Carey ACDS Mom</vt:lpstr>
      <vt:lpstr>event Sponsor</vt:lpstr>
      <vt:lpstr>event Sponsor</vt:lpstr>
      <vt:lpstr>event Sponsor</vt:lpstr>
      <vt:lpstr>Shamrock Sponsor</vt:lpstr>
      <vt:lpstr>Shamrock Sponsor</vt:lpstr>
      <vt:lpstr>Entertainment Underwriter</vt:lpstr>
      <vt:lpstr>Guinness Sponsor</vt:lpstr>
      <vt:lpstr>Guinness Sponsor</vt:lpstr>
      <vt:lpstr>Guinness Sponsor</vt:lpstr>
      <vt:lpstr>GROUP HOME Sponsor</vt:lpstr>
      <vt:lpstr>GROUP HOME Sponsor</vt:lpstr>
      <vt:lpstr>GROUP HOME Sponsor</vt:lpstr>
      <vt:lpstr>GROUP HOME Sponsor</vt:lpstr>
      <vt:lpstr>GROUP HOME Sponsor</vt:lpstr>
      <vt:lpstr>Jameson’s Sponsor</vt:lpstr>
      <vt:lpstr>Bailey’s Sponsor</vt:lpstr>
      <vt:lpstr>Proudly supports ACDS</vt:lpstr>
      <vt:lpstr>Special Thanks to</vt:lpstr>
      <vt:lpstr>Many thanks to the St. Patrick’s Celebration Planning Committee</vt:lpstr>
      <vt:lpstr>Many thanks to our</vt:lpstr>
      <vt:lpstr>   SAVE 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Lombardo</dc:creator>
  <cp:lastModifiedBy>Shari Prinstein</cp:lastModifiedBy>
  <cp:revision>109</cp:revision>
  <dcterms:created xsi:type="dcterms:W3CDTF">2023-02-28T20:04:07Z</dcterms:created>
  <dcterms:modified xsi:type="dcterms:W3CDTF">2025-03-12T17:22:16Z</dcterms:modified>
</cp:coreProperties>
</file>