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handoutMasterIdLst>
    <p:handoutMasterId r:id="rId40"/>
  </p:handoutMasterIdLst>
  <p:sldIdLst>
    <p:sldId id="256" r:id="rId2"/>
    <p:sldId id="274" r:id="rId3"/>
    <p:sldId id="275" r:id="rId4"/>
    <p:sldId id="257" r:id="rId5"/>
    <p:sldId id="276" r:id="rId6"/>
    <p:sldId id="277" r:id="rId7"/>
    <p:sldId id="278" r:id="rId8"/>
    <p:sldId id="258" r:id="rId9"/>
    <p:sldId id="330" r:id="rId10"/>
    <p:sldId id="259" r:id="rId11"/>
    <p:sldId id="264" r:id="rId12"/>
    <p:sldId id="272" r:id="rId13"/>
    <p:sldId id="288" r:id="rId14"/>
    <p:sldId id="290" r:id="rId15"/>
    <p:sldId id="291" r:id="rId16"/>
    <p:sldId id="292" r:id="rId17"/>
    <p:sldId id="294" r:id="rId18"/>
    <p:sldId id="299" r:id="rId19"/>
    <p:sldId id="303" r:id="rId20"/>
    <p:sldId id="304" r:id="rId21"/>
    <p:sldId id="300" r:id="rId22"/>
    <p:sldId id="302" r:id="rId23"/>
    <p:sldId id="305" r:id="rId24"/>
    <p:sldId id="308" r:id="rId25"/>
    <p:sldId id="309" r:id="rId26"/>
    <p:sldId id="310" r:id="rId27"/>
    <p:sldId id="313" r:id="rId28"/>
    <p:sldId id="314" r:id="rId29"/>
    <p:sldId id="315" r:id="rId30"/>
    <p:sldId id="319" r:id="rId31"/>
    <p:sldId id="321" r:id="rId32"/>
    <p:sldId id="322" r:id="rId33"/>
    <p:sldId id="323" r:id="rId34"/>
    <p:sldId id="325" r:id="rId35"/>
    <p:sldId id="326" r:id="rId36"/>
    <p:sldId id="327" r:id="rId37"/>
    <p:sldId id="329" r:id="rId38"/>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Georgia" pitchFamily="18" charset="0"/>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mn-cs"/>
      </a:defRPr>
    </a:lvl2pPr>
    <a:lvl3pPr marL="914400" algn="l" rtl="0" fontAlgn="base">
      <a:spcBef>
        <a:spcPct val="0"/>
      </a:spcBef>
      <a:spcAft>
        <a:spcPct val="0"/>
      </a:spcAft>
      <a:defRPr kern="1200">
        <a:solidFill>
          <a:schemeClr val="tx1"/>
        </a:solidFill>
        <a:latin typeface="Georgia" pitchFamily="18" charset="0"/>
        <a:ea typeface="+mn-ea"/>
        <a:cs typeface="+mn-cs"/>
      </a:defRPr>
    </a:lvl3pPr>
    <a:lvl4pPr marL="1371600" algn="l" rtl="0" fontAlgn="base">
      <a:spcBef>
        <a:spcPct val="0"/>
      </a:spcBef>
      <a:spcAft>
        <a:spcPct val="0"/>
      </a:spcAft>
      <a:defRPr kern="1200">
        <a:solidFill>
          <a:schemeClr val="tx1"/>
        </a:solidFill>
        <a:latin typeface="Georgia" pitchFamily="18" charset="0"/>
        <a:ea typeface="+mn-ea"/>
        <a:cs typeface="+mn-cs"/>
      </a:defRPr>
    </a:lvl4pPr>
    <a:lvl5pPr marL="1828800" algn="l" rtl="0" fontAlgn="base">
      <a:spcBef>
        <a:spcPct val="0"/>
      </a:spcBef>
      <a:spcAft>
        <a:spcPct val="0"/>
      </a:spcAft>
      <a:defRPr kern="1200">
        <a:solidFill>
          <a:schemeClr val="tx1"/>
        </a:solidFill>
        <a:latin typeface="Georgia" pitchFamily="18" charset="0"/>
        <a:ea typeface="+mn-ea"/>
        <a:cs typeface="+mn-cs"/>
      </a:defRPr>
    </a:lvl5pPr>
    <a:lvl6pPr marL="2286000" algn="l" defTabSz="914400" rtl="0" eaLnBrk="1" latinLnBrk="0" hangingPunct="1">
      <a:defRPr kern="1200">
        <a:solidFill>
          <a:schemeClr val="tx1"/>
        </a:solidFill>
        <a:latin typeface="Georgia" pitchFamily="18" charset="0"/>
        <a:ea typeface="+mn-ea"/>
        <a:cs typeface="+mn-cs"/>
      </a:defRPr>
    </a:lvl6pPr>
    <a:lvl7pPr marL="2743200" algn="l" defTabSz="914400" rtl="0" eaLnBrk="1" latinLnBrk="0" hangingPunct="1">
      <a:defRPr kern="1200">
        <a:solidFill>
          <a:schemeClr val="tx1"/>
        </a:solidFill>
        <a:latin typeface="Georgia" pitchFamily="18" charset="0"/>
        <a:ea typeface="+mn-ea"/>
        <a:cs typeface="+mn-cs"/>
      </a:defRPr>
    </a:lvl7pPr>
    <a:lvl8pPr marL="3200400" algn="l" defTabSz="914400" rtl="0" eaLnBrk="1" latinLnBrk="0" hangingPunct="1">
      <a:defRPr kern="1200">
        <a:solidFill>
          <a:schemeClr val="tx1"/>
        </a:solidFill>
        <a:latin typeface="Georgia" pitchFamily="18" charset="0"/>
        <a:ea typeface="+mn-ea"/>
        <a:cs typeface="+mn-cs"/>
      </a:defRPr>
    </a:lvl8pPr>
    <a:lvl9pPr marL="3657600" algn="l" defTabSz="914400" rtl="0" eaLnBrk="1" latinLnBrk="0" hangingPunct="1">
      <a:defRPr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latin typeface="Arial" charset="0"/>
              </a:defRPr>
            </a:lvl1pPr>
          </a:lstStyle>
          <a:p>
            <a:endParaRPr lang="en-US" altLang="en-US"/>
          </a:p>
        </p:txBody>
      </p:sp>
      <p:sp>
        <p:nvSpPr>
          <p:cNvPr id="16387" name="Rectangle 3"/>
          <p:cNvSpPr>
            <a:spLocks noGrp="1" noChangeArrowheads="1"/>
          </p:cNvSpPr>
          <p:nvPr>
            <p:ph type="dt" sz="quarter"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latin typeface="Arial" charset="0"/>
              </a:defRPr>
            </a:lvl1pPr>
          </a:lstStyle>
          <a:p>
            <a:endParaRPr lang="en-US" altLang="en-US"/>
          </a:p>
        </p:txBody>
      </p:sp>
      <p:sp>
        <p:nvSpPr>
          <p:cNvPr id="16388" name="Rectangle 4"/>
          <p:cNvSpPr>
            <a:spLocks noGrp="1" noChangeArrowheads="1"/>
          </p:cNvSpPr>
          <p:nvPr>
            <p:ph type="ftr" sz="quarter" idx="2"/>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latin typeface="Arial" charset="0"/>
              </a:defRPr>
            </a:lvl1pPr>
          </a:lstStyle>
          <a:p>
            <a:endParaRPr lang="en-US" altLang="en-US"/>
          </a:p>
        </p:txBody>
      </p:sp>
      <p:sp>
        <p:nvSpPr>
          <p:cNvPr id="16389" name="Rectangle 5"/>
          <p:cNvSpPr>
            <a:spLocks noGrp="1" noChangeArrowheads="1"/>
          </p:cNvSpPr>
          <p:nvPr>
            <p:ph type="sldNum" sz="quarter" idx="3"/>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latin typeface="Arial" charset="0"/>
              </a:defRPr>
            </a:lvl1pPr>
          </a:lstStyle>
          <a:p>
            <a:fld id="{C407B137-B76F-44C9-B67A-28C14D95EE80}" type="slidenum">
              <a:rPr lang="en-US" altLang="en-US"/>
              <a:pPr/>
              <a:t>‹#›</a:t>
            </a:fld>
            <a:endParaRPr lang="en-US" altLang="en-US"/>
          </a:p>
        </p:txBody>
      </p:sp>
    </p:spTree>
    <p:extLst>
      <p:ext uri="{BB962C8B-B14F-4D97-AF65-F5344CB8AC3E}">
        <p14:creationId xmlns:p14="http://schemas.microsoft.com/office/powerpoint/2010/main" val="36028307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latin typeface="Arial" charset="0"/>
              </a:defRPr>
            </a:lvl1pPr>
          </a:lstStyle>
          <a:p>
            <a:endParaRPr lang="en-US" altLang="en-US"/>
          </a:p>
        </p:txBody>
      </p:sp>
      <p:sp>
        <p:nvSpPr>
          <p:cNvPr id="22531"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latin typeface="Arial" charset="0"/>
              </a:defRPr>
            </a:lvl1pPr>
          </a:lstStyle>
          <a:p>
            <a:endParaRPr lang="en-US" altLang="en-US"/>
          </a:p>
        </p:txBody>
      </p:sp>
      <p:sp>
        <p:nvSpPr>
          <p:cNvPr id="2253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534"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latin typeface="Arial" charset="0"/>
              </a:defRPr>
            </a:lvl1pPr>
          </a:lstStyle>
          <a:p>
            <a:endParaRPr lang="en-US" altLang="en-US"/>
          </a:p>
        </p:txBody>
      </p:sp>
      <p:sp>
        <p:nvSpPr>
          <p:cNvPr id="22535"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latin typeface="Arial" charset="0"/>
              </a:defRPr>
            </a:lvl1pPr>
          </a:lstStyle>
          <a:p>
            <a:fld id="{9EA1AC34-7192-42CB-A05B-912CC708B1A1}" type="slidenum">
              <a:rPr lang="en-US" altLang="en-US"/>
              <a:pPr/>
              <a:t>‹#›</a:t>
            </a:fld>
            <a:endParaRPr lang="en-US" altLang="en-US"/>
          </a:p>
        </p:txBody>
      </p:sp>
    </p:spTree>
    <p:extLst>
      <p:ext uri="{BB962C8B-B14F-4D97-AF65-F5344CB8AC3E}">
        <p14:creationId xmlns:p14="http://schemas.microsoft.com/office/powerpoint/2010/main" val="1454926242"/>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ltLang="en-US"/>
              <a:t>For educational/therapeutic staff full name with educational initials after service delivery not shift.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53055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5629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4027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5740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26065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1445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943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0179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6198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4834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8065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2802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73980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7846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1134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2843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08710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2158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76040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07094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9157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7773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2988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4700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1165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52480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62615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18223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75329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05564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461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lt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lt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4BBFE80-9FA6-49BE-994F-0FE3340D9274}" type="slidenum">
              <a:rPr lang="en-US" altLang="en-US" smtClean="0"/>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7CD8AD5-8291-42CB-AD19-05FFFD027719}"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A252F9A-9D3D-4150-9BFA-89A9CD9A8895}"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0E15408-1BCD-4C86-B063-3DF0651C6689}" type="slidenum">
              <a:rPr lang="en-US" altLang="en-US" smtClean="0"/>
              <a:pPr/>
              <a:t>‹#›</a:t>
            </a:fld>
            <a:endParaRPr lang="en-US" alt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BE5AF04-4FC6-4BDB-905E-FDBB00B9EC60}" type="slidenum">
              <a:rPr lang="en-US" altLang="en-US" smtClean="0"/>
              <a:pPr/>
              <a:t>‹#›</a:t>
            </a:fld>
            <a:endParaRPr lang="en-US"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D82369B-6E90-4372-9A08-2D88675D6CCC}" type="slidenum">
              <a:rPr lang="en-US" altLang="en-US" smtClean="0"/>
              <a:pPr/>
              <a:t>‹#›</a:t>
            </a:fld>
            <a:endParaRPr lang="en-US" alt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E7310374-519E-40E3-8D1B-73D1518BF123}" type="slidenum">
              <a:rPr lang="en-US" altLang="en-US" smtClean="0"/>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8EABB2E-EEE2-4092-A003-A773B06CE00B}" type="slidenum">
              <a:rPr lang="en-US" altLang="en-US" smtClean="0"/>
              <a:pPr/>
              <a:t>‹#›</a:t>
            </a:fld>
            <a:endParaRPr lang="en-US" alt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C178EF5E-4315-4097-8EC8-959A11540827}"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E1BBEA1-73FC-4880-9984-54E1FE100D47}" type="slidenum">
              <a:rPr lang="en-US" altLang="en-US" smtClean="0"/>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lt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lt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7956B28-CC92-430D-B1F6-DC1B81EEB6D6}" type="slidenum">
              <a:rPr lang="en-US" altLang="en-US" smtClean="0"/>
              <a:pPr/>
              <a:t>‹#›</a:t>
            </a:fld>
            <a:endParaRPr lang="en-US" alt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lt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lt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138E8F2-0686-4E4D-AD4A-7C9E1EA58B8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3.wdp"/><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667000"/>
            <a:ext cx="7772400" cy="1066800"/>
          </a:xfrm>
        </p:spPr>
        <p:txBody>
          <a:bodyPr>
            <a:normAutofit fontScale="90000"/>
          </a:bodyPr>
          <a:lstStyle/>
          <a:p>
            <a:pPr algn="ctr"/>
            <a:r>
              <a:rPr lang="en-US" altLang="en-US" dirty="0">
                <a:latin typeface="Georgia" pitchFamily="18" charset="0"/>
              </a:rPr>
              <a:t>ACDS Compliance Training</a:t>
            </a:r>
          </a:p>
        </p:txBody>
      </p:sp>
      <p:sp>
        <p:nvSpPr>
          <p:cNvPr id="2051" name="Rectangle 3"/>
          <p:cNvSpPr>
            <a:spLocks noGrp="1" noChangeArrowheads="1"/>
          </p:cNvSpPr>
          <p:nvPr>
            <p:ph type="subTitle" idx="1"/>
          </p:nvPr>
        </p:nvSpPr>
        <p:spPr>
          <a:xfrm>
            <a:off x="762000" y="3886200"/>
            <a:ext cx="7543800" cy="762000"/>
          </a:xfrm>
        </p:spPr>
        <p:txBody>
          <a:bodyPr>
            <a:normAutofit/>
          </a:bodyPr>
          <a:lstStyle/>
          <a:p>
            <a:pPr algn="ctr"/>
            <a:r>
              <a:rPr lang="en-US" altLang="en-US" sz="2800" dirty="0">
                <a:latin typeface="Georgia" pitchFamily="18" charset="0"/>
              </a:rPr>
              <a:t>Overview &amp; General Requirements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28600"/>
            <a:ext cx="4648200" cy="1822823"/>
          </a:xfrm>
          <a:prstGeom prst="rect">
            <a:avLst/>
          </a:prstGeom>
        </p:spPr>
      </p:pic>
      <p:sp>
        <p:nvSpPr>
          <p:cNvPr id="3" name="Slide Number Placeholder 2">
            <a:extLst>
              <a:ext uri="{FF2B5EF4-FFF2-40B4-BE49-F238E27FC236}">
                <a16:creationId xmlns:a16="http://schemas.microsoft.com/office/drawing/2014/main" id="{9CA051B7-19A6-498A-B72A-2EAF5912D334}"/>
              </a:ext>
            </a:extLst>
          </p:cNvPr>
          <p:cNvSpPr>
            <a:spLocks noGrp="1"/>
          </p:cNvSpPr>
          <p:nvPr>
            <p:ph type="sldNum" sz="quarter" idx="12"/>
          </p:nvPr>
        </p:nvSpPr>
        <p:spPr/>
        <p:txBody>
          <a:bodyPr/>
          <a:lstStyle/>
          <a:p>
            <a:fld id="{F4BBFE80-9FA6-49BE-994F-0FE3340D9274}" type="slidenum">
              <a:rPr lang="en-US"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1295400"/>
            <a:ext cx="8229600" cy="4800600"/>
          </a:xfrm>
        </p:spPr>
        <p:txBody>
          <a:bodyPr>
            <a:normAutofit fontScale="92500" lnSpcReduction="20000"/>
          </a:bodyPr>
          <a:lstStyle/>
          <a:p>
            <a:pPr marL="396875" indent="-274638">
              <a:lnSpc>
                <a:spcPct val="110000"/>
              </a:lnSpc>
              <a:buFontTx/>
              <a:buNone/>
            </a:pPr>
            <a:r>
              <a:rPr lang="en-US" altLang="en-US" sz="2400" dirty="0">
                <a:latin typeface="Georgia" pitchFamily="18" charset="0"/>
              </a:rPr>
              <a:t>	Our respective plans of care need to be viewed as the “prescription” for required services.</a:t>
            </a:r>
          </a:p>
          <a:p>
            <a:pPr marL="396875" indent="-274638">
              <a:lnSpc>
                <a:spcPct val="90000"/>
              </a:lnSpc>
              <a:buFontTx/>
              <a:buNone/>
            </a:pPr>
            <a:endParaRPr lang="en-US" altLang="en-US" sz="2400" dirty="0">
              <a:latin typeface="Georgia" pitchFamily="18" charset="0"/>
            </a:endParaRPr>
          </a:p>
          <a:p>
            <a:pPr marL="652907" lvl="1" indent="-274638">
              <a:lnSpc>
                <a:spcPct val="150000"/>
              </a:lnSpc>
            </a:pPr>
            <a:r>
              <a:rPr lang="en-US" altLang="en-US" sz="2000" dirty="0">
                <a:latin typeface="Georgia" pitchFamily="18" charset="0"/>
              </a:rPr>
              <a:t>Life plans, Staff Action Plans, IFSPs, and IEPs.</a:t>
            </a:r>
          </a:p>
          <a:p>
            <a:pPr marL="652907" lvl="1" indent="-274638">
              <a:lnSpc>
                <a:spcPct val="150000"/>
              </a:lnSpc>
            </a:pPr>
            <a:r>
              <a:rPr lang="en-US" altLang="en-US" sz="2000" dirty="0">
                <a:latin typeface="Georgia" pitchFamily="18" charset="0"/>
              </a:rPr>
              <a:t>It is your responsibility to ensure that all Plans of Care are timely, accurate, complete and signed.</a:t>
            </a:r>
          </a:p>
          <a:p>
            <a:pPr marL="652907" lvl="1" indent="-274638">
              <a:lnSpc>
                <a:spcPct val="150000"/>
              </a:lnSpc>
            </a:pPr>
            <a:r>
              <a:rPr lang="en-US" altLang="en-US" sz="2000" dirty="0">
                <a:latin typeface="Georgia" pitchFamily="18" charset="0"/>
              </a:rPr>
              <a:t>ACDS must be listed as provider and only the Valued Outcomes listed in the plans of care (or scripts) may be used for billing.</a:t>
            </a:r>
          </a:p>
          <a:p>
            <a:pPr marL="652907" lvl="1" indent="-274638">
              <a:lnSpc>
                <a:spcPct val="150000"/>
              </a:lnSpc>
            </a:pPr>
            <a:r>
              <a:rPr lang="en-US" altLang="en-US" sz="2000" dirty="0">
                <a:latin typeface="Georgia" pitchFamily="18" charset="0"/>
              </a:rPr>
              <a:t>If there are any problems with the Plan of Care you must request an addendum immediately.</a:t>
            </a:r>
          </a:p>
          <a:p>
            <a:pPr marL="652907" lvl="1" indent="-274638">
              <a:lnSpc>
                <a:spcPct val="150000"/>
              </a:lnSpc>
            </a:pPr>
            <a:r>
              <a:rPr lang="en-US" altLang="en-US" sz="2000" dirty="0">
                <a:latin typeface="Georgia" pitchFamily="18" charset="0"/>
              </a:rPr>
              <a:t>Individual prescriptions are also required for delivery of physical, occupational, and speech therapy.</a:t>
            </a:r>
          </a:p>
          <a:p>
            <a:pPr marL="396875" indent="-274638">
              <a:lnSpc>
                <a:spcPct val="90000"/>
              </a:lnSpc>
            </a:pPr>
            <a:endParaRPr lang="en-US" altLang="en-US" sz="2400" dirty="0">
              <a:latin typeface="Georgia" pitchFamily="18" charset="0"/>
            </a:endParaRPr>
          </a:p>
        </p:txBody>
      </p:sp>
      <p:sp>
        <p:nvSpPr>
          <p:cNvPr id="5122" name="Rectangle 2"/>
          <p:cNvSpPr>
            <a:spLocks noGrp="1" noChangeArrowheads="1"/>
          </p:cNvSpPr>
          <p:nvPr>
            <p:ph type="title"/>
          </p:nvPr>
        </p:nvSpPr>
        <p:spPr>
          <a:xfrm>
            <a:off x="457200" y="274638"/>
            <a:ext cx="8229600" cy="868362"/>
          </a:xfrm>
        </p:spPr>
        <p:txBody>
          <a:bodyPr/>
          <a:lstStyle/>
          <a:p>
            <a:pPr algn="ctr"/>
            <a:r>
              <a:rPr lang="en-US" altLang="en-US" dirty="0">
                <a:solidFill>
                  <a:schemeClr val="accent6">
                    <a:lumMod val="75000"/>
                  </a:schemeClr>
                </a:solidFill>
                <a:latin typeface="Georgia" pitchFamily="18" charset="0"/>
              </a:rPr>
              <a:t>Plans of Care</a:t>
            </a:r>
          </a:p>
        </p:txBody>
      </p:sp>
      <p:sp>
        <p:nvSpPr>
          <p:cNvPr id="2" name="Slide Number Placeholder 1">
            <a:extLst>
              <a:ext uri="{FF2B5EF4-FFF2-40B4-BE49-F238E27FC236}">
                <a16:creationId xmlns:a16="http://schemas.microsoft.com/office/drawing/2014/main" id="{DDDF296B-8DFB-463C-97DD-690033B2DCBD}"/>
              </a:ext>
            </a:extLst>
          </p:cNvPr>
          <p:cNvSpPr>
            <a:spLocks noGrp="1"/>
          </p:cNvSpPr>
          <p:nvPr>
            <p:ph type="sldNum" sz="quarter" idx="12"/>
          </p:nvPr>
        </p:nvSpPr>
        <p:spPr/>
        <p:txBody>
          <a:bodyPr/>
          <a:lstStyle/>
          <a:p>
            <a:fld id="{00E15408-1BCD-4C86-B063-3DF0651C6689}" type="slidenum">
              <a:rPr lang="en-US" altLang="en-US" smtClean="0"/>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Image result for documentation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349004"/>
            <a:ext cx="1143000" cy="1421666"/>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idx="1"/>
          </p:nvPr>
        </p:nvSpPr>
        <p:spPr>
          <a:xfrm>
            <a:off x="685800" y="908399"/>
            <a:ext cx="8229600" cy="5181600"/>
          </a:xfrm>
        </p:spPr>
        <p:txBody>
          <a:bodyPr>
            <a:normAutofit/>
          </a:bodyPr>
          <a:lstStyle/>
          <a:p>
            <a:pPr>
              <a:lnSpc>
                <a:spcPct val="90000"/>
              </a:lnSpc>
            </a:pPr>
            <a:r>
              <a:rPr lang="en-US" altLang="en-US" sz="2000" dirty="0">
                <a:latin typeface="Georgia" pitchFamily="18" charset="0"/>
              </a:rPr>
              <a:t>By initialing on your documentation of services, you and your staff are stating that the service was actually provided, on that day, by you.</a:t>
            </a:r>
          </a:p>
          <a:p>
            <a:pPr>
              <a:lnSpc>
                <a:spcPct val="90000"/>
              </a:lnSpc>
            </a:pPr>
            <a:endParaRPr lang="en-US" altLang="en-US" sz="2000" dirty="0">
              <a:latin typeface="Georgia" pitchFamily="18" charset="0"/>
            </a:endParaRPr>
          </a:p>
          <a:p>
            <a:pPr>
              <a:lnSpc>
                <a:spcPct val="90000"/>
              </a:lnSpc>
            </a:pPr>
            <a:r>
              <a:rPr lang="en-US" altLang="en-US" sz="2000" dirty="0">
                <a:latin typeface="Georgia" pitchFamily="18" charset="0"/>
              </a:rPr>
              <a:t>All staff initials must be made by the end of your shift,  or if using electronic billing, all services must be electronically signed each time a service is delivered.</a:t>
            </a:r>
          </a:p>
          <a:p>
            <a:pPr>
              <a:lnSpc>
                <a:spcPct val="90000"/>
              </a:lnSpc>
            </a:pPr>
            <a:endParaRPr lang="en-US" altLang="en-US" sz="2000" dirty="0">
              <a:latin typeface="Georgia" pitchFamily="18" charset="0"/>
            </a:endParaRPr>
          </a:p>
          <a:p>
            <a:pPr>
              <a:lnSpc>
                <a:spcPct val="90000"/>
              </a:lnSpc>
            </a:pPr>
            <a:r>
              <a:rPr lang="en-US" altLang="en-US" sz="2000" dirty="0">
                <a:latin typeface="Georgia" pitchFamily="18" charset="0"/>
              </a:rPr>
              <a:t>All supervisors, managers &amp; directors need to review documentation regularly to ensure that all services and initials are contemporaneous.</a:t>
            </a:r>
          </a:p>
          <a:p>
            <a:pPr>
              <a:lnSpc>
                <a:spcPct val="90000"/>
              </a:lnSpc>
            </a:pPr>
            <a:endParaRPr lang="en-US" altLang="en-US" sz="2000" dirty="0">
              <a:latin typeface="Georgia" pitchFamily="18" charset="0"/>
            </a:endParaRPr>
          </a:p>
          <a:p>
            <a:pPr>
              <a:lnSpc>
                <a:spcPct val="90000"/>
              </a:lnSpc>
            </a:pPr>
            <a:r>
              <a:rPr lang="en-US" altLang="en-US" sz="2000" dirty="0">
                <a:latin typeface="Georgia" pitchFamily="18" charset="0"/>
              </a:rPr>
              <a:t>Our general policy is that if a service is not initialed on your documentation, it was not provided.</a:t>
            </a:r>
          </a:p>
          <a:p>
            <a:pPr>
              <a:lnSpc>
                <a:spcPct val="90000"/>
              </a:lnSpc>
            </a:pPr>
            <a:endParaRPr lang="en-US" altLang="en-US" sz="2000" dirty="0">
              <a:latin typeface="Georgia" pitchFamily="18" charset="0"/>
            </a:endParaRPr>
          </a:p>
          <a:p>
            <a:pPr>
              <a:lnSpc>
                <a:spcPct val="90000"/>
              </a:lnSpc>
            </a:pPr>
            <a:r>
              <a:rPr lang="en-US" altLang="en-US" sz="2000" dirty="0">
                <a:latin typeface="Georgia" pitchFamily="18" charset="0"/>
              </a:rPr>
              <a:t>Initialing or electronically signing for a service not provided is fraud.</a:t>
            </a:r>
          </a:p>
        </p:txBody>
      </p:sp>
      <p:sp>
        <p:nvSpPr>
          <p:cNvPr id="10242" name="Rectangle 2"/>
          <p:cNvSpPr>
            <a:spLocks noGrp="1" noChangeArrowheads="1"/>
          </p:cNvSpPr>
          <p:nvPr>
            <p:ph type="title"/>
          </p:nvPr>
        </p:nvSpPr>
        <p:spPr>
          <a:xfrm>
            <a:off x="457200" y="76200"/>
            <a:ext cx="8229600" cy="868362"/>
          </a:xfrm>
        </p:spPr>
        <p:txBody>
          <a:bodyPr/>
          <a:lstStyle/>
          <a:p>
            <a:pPr algn="ctr"/>
            <a:r>
              <a:rPr lang="en-US" altLang="en-US" dirty="0">
                <a:solidFill>
                  <a:schemeClr val="accent6">
                    <a:lumMod val="75000"/>
                  </a:schemeClr>
                </a:solidFill>
                <a:latin typeface="Georgia" pitchFamily="18" charset="0"/>
              </a:rPr>
              <a:t>Service Documentation</a:t>
            </a:r>
          </a:p>
        </p:txBody>
      </p:sp>
      <p:sp>
        <p:nvSpPr>
          <p:cNvPr id="2" name="Slide Number Placeholder 1">
            <a:extLst>
              <a:ext uri="{FF2B5EF4-FFF2-40B4-BE49-F238E27FC236}">
                <a16:creationId xmlns:a16="http://schemas.microsoft.com/office/drawing/2014/main" id="{FF74846D-A30D-4FA7-918B-59BC0301593A}"/>
              </a:ext>
            </a:extLst>
          </p:cNvPr>
          <p:cNvSpPr>
            <a:spLocks noGrp="1"/>
          </p:cNvSpPr>
          <p:nvPr>
            <p:ph type="sldNum" sz="quarter" idx="12"/>
          </p:nvPr>
        </p:nvSpPr>
        <p:spPr/>
        <p:txBody>
          <a:bodyPr/>
          <a:lstStyle/>
          <a:p>
            <a:fld id="{00E15408-1BCD-4C86-B063-3DF0651C6689}"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57200" y="1295400"/>
            <a:ext cx="8229600" cy="4800600"/>
          </a:xfrm>
        </p:spPr>
        <p:txBody>
          <a:bodyPr>
            <a:normAutofit/>
          </a:bodyPr>
          <a:lstStyle/>
          <a:p>
            <a:pPr>
              <a:lnSpc>
                <a:spcPct val="90000"/>
              </a:lnSpc>
              <a:buFontTx/>
              <a:buNone/>
            </a:pPr>
            <a:r>
              <a:rPr lang="en-US" altLang="en-US" sz="2400" dirty="0">
                <a:latin typeface="Georgia" pitchFamily="18" charset="0"/>
              </a:rPr>
              <a:t>   Any errors on service documentation must be corrected properly &amp; promptly.</a:t>
            </a:r>
          </a:p>
          <a:p>
            <a:pPr lvl="1">
              <a:lnSpc>
                <a:spcPct val="90000"/>
              </a:lnSpc>
              <a:buNone/>
            </a:pPr>
            <a:endParaRPr lang="en-US" altLang="en-US" sz="2000" dirty="0">
              <a:latin typeface="Georgia" pitchFamily="18" charset="0"/>
            </a:endParaRPr>
          </a:p>
          <a:p>
            <a:pPr lvl="1">
              <a:lnSpc>
                <a:spcPct val="90000"/>
              </a:lnSpc>
            </a:pPr>
            <a:r>
              <a:rPr lang="en-US" altLang="en-US" sz="2000" dirty="0">
                <a:latin typeface="Georgia" pitchFamily="18" charset="0"/>
              </a:rPr>
              <a:t>Staff may not correct errors without getting proper instructions from management.</a:t>
            </a:r>
          </a:p>
          <a:p>
            <a:pPr lvl="1">
              <a:lnSpc>
                <a:spcPct val="90000"/>
              </a:lnSpc>
            </a:pPr>
            <a:endParaRPr lang="en-US" altLang="en-US" sz="2000" dirty="0">
              <a:latin typeface="Georgia" pitchFamily="18" charset="0"/>
            </a:endParaRPr>
          </a:p>
          <a:p>
            <a:pPr lvl="1">
              <a:lnSpc>
                <a:spcPct val="90000"/>
              </a:lnSpc>
            </a:pPr>
            <a:r>
              <a:rPr lang="en-US" altLang="en-US" sz="2000" dirty="0">
                <a:latin typeface="Georgia" pitchFamily="18" charset="0"/>
              </a:rPr>
              <a:t>Staff may only correct their own errors (except with supervisor approval).</a:t>
            </a:r>
          </a:p>
          <a:p>
            <a:pPr lvl="1">
              <a:lnSpc>
                <a:spcPct val="90000"/>
              </a:lnSpc>
            </a:pPr>
            <a:endParaRPr lang="en-US" altLang="en-US" sz="2000" dirty="0">
              <a:latin typeface="Georgia" pitchFamily="18" charset="0"/>
            </a:endParaRPr>
          </a:p>
          <a:p>
            <a:pPr lvl="1">
              <a:lnSpc>
                <a:spcPct val="90000"/>
              </a:lnSpc>
            </a:pPr>
            <a:r>
              <a:rPr lang="en-US" altLang="en-US" sz="2000" dirty="0">
                <a:latin typeface="Georgia" pitchFamily="18" charset="0"/>
              </a:rPr>
              <a:t>Corrections of errors must be striked out (one line), corrected and initialed/dated.</a:t>
            </a:r>
          </a:p>
        </p:txBody>
      </p:sp>
      <p:sp>
        <p:nvSpPr>
          <p:cNvPr id="27650" name="Rectangle 2"/>
          <p:cNvSpPr>
            <a:spLocks noGrp="1" noChangeArrowheads="1"/>
          </p:cNvSpPr>
          <p:nvPr>
            <p:ph type="title"/>
          </p:nvPr>
        </p:nvSpPr>
        <p:spPr>
          <a:xfrm>
            <a:off x="457200" y="274638"/>
            <a:ext cx="8229600" cy="868362"/>
          </a:xfrm>
        </p:spPr>
        <p:txBody>
          <a:bodyPr/>
          <a:lstStyle/>
          <a:p>
            <a:pPr algn="ctr"/>
            <a:r>
              <a:rPr lang="en-US" altLang="en-US" dirty="0">
                <a:solidFill>
                  <a:schemeClr val="accent6">
                    <a:lumMod val="75000"/>
                  </a:schemeClr>
                </a:solidFill>
                <a:latin typeface="Georgia" pitchFamily="18" charset="0"/>
              </a:rPr>
              <a:t>Errors</a:t>
            </a:r>
          </a:p>
        </p:txBody>
      </p:sp>
      <p:sp>
        <p:nvSpPr>
          <p:cNvPr id="2" name="Slide Number Placeholder 1">
            <a:extLst>
              <a:ext uri="{FF2B5EF4-FFF2-40B4-BE49-F238E27FC236}">
                <a16:creationId xmlns:a16="http://schemas.microsoft.com/office/drawing/2014/main" id="{541D6AF9-221B-4EF7-9BC6-587C728F371D}"/>
              </a:ext>
            </a:extLst>
          </p:cNvPr>
          <p:cNvSpPr>
            <a:spLocks noGrp="1"/>
          </p:cNvSpPr>
          <p:nvPr>
            <p:ph type="sldNum" sz="quarter" idx="12"/>
          </p:nvPr>
        </p:nvSpPr>
        <p:spPr/>
        <p:txBody>
          <a:bodyPr/>
          <a:lstStyle/>
          <a:p>
            <a:fld id="{00E15408-1BCD-4C86-B063-3DF0651C6689}" type="slidenum">
              <a:rPr lang="en-US" altLang="en-US" smtClean="0"/>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228600"/>
            <a:ext cx="8229600" cy="1143000"/>
          </a:xfrm>
        </p:spPr>
        <p:txBody>
          <a:bodyPr>
            <a:normAutofit fontScale="90000"/>
          </a:bodyPr>
          <a:lstStyle/>
          <a:p>
            <a:pPr algn="ctr" eaLnBrk="1" hangingPunct="1"/>
            <a:br>
              <a:rPr lang="en-US" altLang="en-US" sz="2800" b="1" dirty="0">
                <a:solidFill>
                  <a:schemeClr val="accent2"/>
                </a:solidFill>
              </a:rPr>
            </a:br>
            <a:r>
              <a:rPr lang="en-US" altLang="en-US" sz="2800" b="1" dirty="0">
                <a:solidFill>
                  <a:schemeClr val="tx1"/>
                </a:solidFill>
                <a:latin typeface="Georgia" panose="02040502050405020303" pitchFamily="18" charset="0"/>
                <a:cs typeface="Calibri" panose="020F0502020204030204" pitchFamily="34" charset="0"/>
              </a:rPr>
              <a:t>Signs Indicating Possibility of Fraud </a:t>
            </a:r>
            <a:r>
              <a:rPr lang="en-US" altLang="en-US" sz="2800" dirty="0">
                <a:solidFill>
                  <a:schemeClr val="tx1"/>
                </a:solidFill>
                <a:latin typeface="Georgia" panose="02040502050405020303" pitchFamily="18" charset="0"/>
                <a:cs typeface="Calibri" panose="020F0502020204030204" pitchFamily="34" charset="0"/>
              </a:rPr>
              <a:t>r</a:t>
            </a:r>
            <a:r>
              <a:rPr lang="en-US" altLang="en-US" sz="2800" b="1" dirty="0">
                <a:solidFill>
                  <a:schemeClr val="tx1"/>
                </a:solidFill>
                <a:latin typeface="Georgia" panose="02040502050405020303" pitchFamily="18" charset="0"/>
                <a:cs typeface="Calibri" panose="020F0502020204030204" pitchFamily="34" charset="0"/>
              </a:rPr>
              <a:t>elated to </a:t>
            </a:r>
            <a:br>
              <a:rPr lang="en-US" altLang="en-US" sz="2800" b="1" dirty="0">
                <a:solidFill>
                  <a:schemeClr val="accent2"/>
                </a:solidFill>
                <a:latin typeface="Georgia" panose="02040502050405020303" pitchFamily="18" charset="0"/>
              </a:rPr>
            </a:br>
            <a:r>
              <a:rPr lang="en-US" altLang="en-US" sz="2800" b="1" dirty="0">
                <a:solidFill>
                  <a:schemeClr val="accent6">
                    <a:lumMod val="75000"/>
                  </a:schemeClr>
                </a:solidFill>
                <a:latin typeface="Georgia" panose="02040502050405020303" pitchFamily="18" charset="0"/>
              </a:rPr>
              <a:t>Work Habits</a:t>
            </a:r>
            <a:br>
              <a:rPr lang="en-US" altLang="en-US" sz="2800" dirty="0">
                <a:solidFill>
                  <a:schemeClr val="accent2"/>
                </a:solidFill>
              </a:rPr>
            </a:br>
            <a:endParaRPr lang="en-US" altLang="en-US" sz="2800" dirty="0">
              <a:solidFill>
                <a:schemeClr val="accent2"/>
              </a:solidFill>
            </a:endParaRPr>
          </a:p>
        </p:txBody>
      </p:sp>
      <p:sp>
        <p:nvSpPr>
          <p:cNvPr id="8195" name="Rectangle 3"/>
          <p:cNvSpPr>
            <a:spLocks noGrp="1" noChangeArrowheads="1"/>
          </p:cNvSpPr>
          <p:nvPr>
            <p:ph type="body" idx="1"/>
          </p:nvPr>
        </p:nvSpPr>
        <p:spPr>
          <a:xfrm>
            <a:off x="533400" y="2273300"/>
            <a:ext cx="8229600" cy="4525962"/>
          </a:xfrm>
        </p:spPr>
        <p:txBody>
          <a:bodyPr/>
          <a:lstStyle/>
          <a:p>
            <a:pPr marL="342900" indent="-342900">
              <a:lnSpc>
                <a:spcPct val="150000"/>
              </a:lnSpc>
            </a:pPr>
            <a:r>
              <a:rPr lang="en-US" altLang="en-US" sz="2000" dirty="0">
                <a:latin typeface="Georgia" panose="02040502050405020303" pitchFamily="18" charset="0"/>
                <a:cs typeface="Calibri" panose="020F0502020204030204" pitchFamily="34" charset="0"/>
              </a:rPr>
              <a:t>Failure to communicate with supervisor (and counting on supervisor to not supervise)</a:t>
            </a:r>
          </a:p>
          <a:p>
            <a:pPr marL="342900" indent="-342900">
              <a:lnSpc>
                <a:spcPct val="150000"/>
              </a:lnSpc>
            </a:pPr>
            <a:r>
              <a:rPr lang="en-US" altLang="en-US" sz="2000" dirty="0">
                <a:latin typeface="Georgia" panose="02040502050405020303" pitchFamily="18" charset="0"/>
                <a:cs typeface="Calibri" panose="020F0502020204030204" pitchFamily="34" charset="0"/>
              </a:rPr>
              <a:t>Undisclosed hiring of friends and relatives</a:t>
            </a:r>
          </a:p>
          <a:p>
            <a:pPr marL="342900" indent="-342900">
              <a:lnSpc>
                <a:spcPct val="150000"/>
              </a:lnSpc>
            </a:pPr>
            <a:r>
              <a:rPr lang="en-US" sz="2000" dirty="0">
                <a:latin typeface="Georgia" panose="02040502050405020303" pitchFamily="18" charset="0"/>
              </a:rPr>
              <a:t>Incomplete and inaccurate documentation</a:t>
            </a:r>
            <a:endParaRPr lang="en-US" altLang="en-US" sz="2000" dirty="0">
              <a:latin typeface="Georgia" panose="02040502050405020303" pitchFamily="18" charset="0"/>
              <a:cs typeface="Calibri" panose="020F0502020204030204" pitchFamily="34" charset="0"/>
            </a:endParaRPr>
          </a:p>
          <a:p>
            <a:pPr marL="342900" indent="-342900">
              <a:lnSpc>
                <a:spcPct val="150000"/>
              </a:lnSpc>
              <a:buClr>
                <a:schemeClr val="tx1"/>
              </a:buClr>
            </a:pPr>
            <a:r>
              <a:rPr lang="en-US" altLang="en-US" sz="2000" dirty="0">
                <a:latin typeface="Georgia" panose="02040502050405020303" pitchFamily="18" charset="0"/>
                <a:cs typeface="Calibri" panose="020F0502020204030204" pitchFamily="34" charset="0"/>
              </a:rPr>
              <a:t>Rewriting or modifying records </a:t>
            </a:r>
          </a:p>
          <a:p>
            <a:pPr marL="342900" indent="-342900">
              <a:lnSpc>
                <a:spcPct val="150000"/>
              </a:lnSpc>
              <a:buClr>
                <a:schemeClr val="tx1"/>
              </a:buClr>
            </a:pPr>
            <a:r>
              <a:rPr lang="en-US" altLang="en-US" sz="2000" dirty="0">
                <a:latin typeface="Georgia" panose="02040502050405020303" pitchFamily="18" charset="0"/>
                <a:cs typeface="Calibri" panose="020F0502020204030204" pitchFamily="34" charset="0"/>
              </a:rPr>
              <a:t>Acting beyond scope of position</a:t>
            </a:r>
          </a:p>
          <a:p>
            <a:pPr marL="342900" indent="-342900">
              <a:lnSpc>
                <a:spcPct val="150000"/>
              </a:lnSpc>
              <a:buClr>
                <a:schemeClr val="tx1"/>
              </a:buClr>
            </a:pPr>
            <a:r>
              <a:rPr lang="en-US" altLang="en-US" sz="2000" dirty="0">
                <a:latin typeface="Georgia" panose="02040502050405020303" pitchFamily="18" charset="0"/>
                <a:cs typeface="Calibri" panose="020F0502020204030204" pitchFamily="34" charset="0"/>
              </a:rPr>
              <a:t>Not making timely bank deposits</a:t>
            </a:r>
          </a:p>
          <a:p>
            <a:pPr marL="609600" indent="-609600" eaLnBrk="1" hangingPunct="1">
              <a:buFontTx/>
              <a:buAutoNum type="arabicPeriod"/>
            </a:pPr>
            <a:endParaRPr lang="en-US" altLang="en-US" sz="2800" dirty="0"/>
          </a:p>
        </p:txBody>
      </p:sp>
      <p:pic>
        <p:nvPicPr>
          <p:cNvPr id="1026" name="Picture 2" descr="Boy Doing His Home Work Royalty Free Vector Clip Art - Pragati - Pre Higher  Primary Scholarship Exam Set. - Free Transparent PNG Clipart Images Download">
            <a:extLst>
              <a:ext uri="{FF2B5EF4-FFF2-40B4-BE49-F238E27FC236}">
                <a16:creationId xmlns:a16="http://schemas.microsoft.com/office/drawing/2014/main" id="{4250F528-EE4B-44E3-B175-39725BB0E05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096000" y="838200"/>
            <a:ext cx="2209800" cy="1473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D0FD688-6880-4DAC-ADB9-382FEDE40FE6}"/>
              </a:ext>
            </a:extLst>
          </p:cNvPr>
          <p:cNvSpPr>
            <a:spLocks noGrp="1"/>
          </p:cNvSpPr>
          <p:nvPr>
            <p:ph type="sldNum" sz="quarter" idx="12"/>
          </p:nvPr>
        </p:nvSpPr>
        <p:spPr/>
        <p:txBody>
          <a:bodyPr/>
          <a:lstStyle/>
          <a:p>
            <a:fld id="{00E15408-1BCD-4C86-B063-3DF0651C6689}" type="slidenum">
              <a:rPr lang="en-US" altLang="en-US" smtClean="0"/>
              <a:pPr/>
              <a:t>13</a:t>
            </a:fld>
            <a:endParaRPr lang="en-US"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2027238"/>
            <a:ext cx="8229600" cy="4525962"/>
          </a:xfrm>
        </p:spPr>
        <p:txBody>
          <a:bodyPr/>
          <a:lstStyle/>
          <a:p>
            <a:pPr eaLnBrk="1" hangingPunct="1">
              <a:buFontTx/>
              <a:buNone/>
            </a:pPr>
            <a:r>
              <a:rPr lang="en-US" altLang="en-US" sz="2400" b="1" dirty="0">
                <a:latin typeface="Georgia" panose="02040502050405020303" pitchFamily="18" charset="0"/>
                <a:cs typeface="Calibri" panose="020F0502020204030204" pitchFamily="34" charset="0"/>
              </a:rPr>
              <a:t>Relationship Issues:</a:t>
            </a:r>
          </a:p>
          <a:p>
            <a:pPr marL="566928" indent="-457200" eaLnBrk="1" hangingPunct="1">
              <a:buFont typeface="+mj-lt"/>
              <a:buAutoNum type="arabicPeriod"/>
            </a:pPr>
            <a:r>
              <a:rPr lang="en-US" altLang="en-US" sz="2400" dirty="0">
                <a:latin typeface="Georgia" panose="02040502050405020303" pitchFamily="18" charset="0"/>
                <a:cs typeface="Calibri" panose="020F0502020204030204" pitchFamily="34" charset="0"/>
              </a:rPr>
              <a:t>Either </a:t>
            </a:r>
          </a:p>
          <a:p>
            <a:pPr lvl="2">
              <a:buFont typeface="Arial" panose="020B0604020202020204" pitchFamily="34" charset="0"/>
              <a:buChar char="•"/>
            </a:pPr>
            <a:r>
              <a:rPr lang="en-US" altLang="en-US" sz="2200" dirty="0">
                <a:latin typeface="Georgia" panose="02040502050405020303" pitchFamily="18" charset="0"/>
                <a:cs typeface="Calibri" panose="020F0502020204030204" pitchFamily="34" charset="0"/>
              </a:rPr>
              <a:t>Extremely well liked but displaying manipulative tendencies (part of the con game) or</a:t>
            </a:r>
          </a:p>
          <a:p>
            <a:pPr lvl="2">
              <a:buFont typeface="Arial" panose="020B0604020202020204" pitchFamily="34" charset="0"/>
              <a:buChar char="•"/>
            </a:pPr>
            <a:r>
              <a:rPr lang="en-US" altLang="en-US" sz="2200" dirty="0">
                <a:latin typeface="Georgia" panose="02040502050405020303" pitchFamily="18" charset="0"/>
                <a:cs typeface="Calibri" panose="020F0502020204030204" pitchFamily="34" charset="0"/>
              </a:rPr>
              <a:t>Intimidating to staff and other co-workers and/or sympathy evoking</a:t>
            </a:r>
          </a:p>
          <a:p>
            <a:pPr marL="566928" indent="-457200" eaLnBrk="1" hangingPunct="1">
              <a:buFont typeface="+mj-lt"/>
              <a:buAutoNum type="arabicPeriod"/>
            </a:pPr>
            <a:r>
              <a:rPr lang="en-US" altLang="en-US" sz="2400" dirty="0">
                <a:latin typeface="Georgia" panose="02040502050405020303" pitchFamily="18" charset="0"/>
                <a:cs typeface="Calibri" panose="020F0502020204030204" pitchFamily="34" charset="0"/>
              </a:rPr>
              <a:t>Has other staff suspicious</a:t>
            </a:r>
          </a:p>
          <a:p>
            <a:pPr marL="566928" indent="-457200" eaLnBrk="1" hangingPunct="1">
              <a:buFont typeface="+mj-lt"/>
              <a:buAutoNum type="arabicPeriod"/>
            </a:pPr>
            <a:r>
              <a:rPr lang="en-US" altLang="en-US" sz="2400" dirty="0">
                <a:latin typeface="Georgia" panose="02040502050405020303" pitchFamily="18" charset="0"/>
                <a:cs typeface="Calibri" panose="020F0502020204030204" pitchFamily="34" charset="0"/>
              </a:rPr>
              <a:t>Fails to disclose conflicts of interest</a:t>
            </a:r>
          </a:p>
        </p:txBody>
      </p:sp>
      <p:sp>
        <p:nvSpPr>
          <p:cNvPr id="5" name="Rectangle 2">
            <a:extLst>
              <a:ext uri="{FF2B5EF4-FFF2-40B4-BE49-F238E27FC236}">
                <a16:creationId xmlns:a16="http://schemas.microsoft.com/office/drawing/2014/main" id="{4D103383-1194-40CE-B27F-49DF3B8076CF}"/>
              </a:ext>
            </a:extLst>
          </p:cNvPr>
          <p:cNvSpPr txBox="1">
            <a:spLocks noChangeArrowheads="1"/>
          </p:cNvSpPr>
          <p:nvPr/>
        </p:nvSpPr>
        <p:spPr>
          <a:xfrm>
            <a:off x="304800" y="228600"/>
            <a:ext cx="8229600" cy="1143000"/>
          </a:xfrm>
          <a:prstGeom prst="rect">
            <a:avLst/>
          </a:prstGeom>
        </p:spPr>
        <p:txBody>
          <a:bodyPr vert="horz" rtlCol="0" anchor="ctr">
            <a:normAutofit fontScale="82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br>
              <a:rPr lang="en-US" altLang="en-US" sz="2400" dirty="0">
                <a:solidFill>
                  <a:schemeClr val="accent2"/>
                </a:solidFill>
                <a:latin typeface="Georgia" panose="02040502050405020303" pitchFamily="18" charset="0"/>
              </a:rPr>
            </a:br>
            <a:r>
              <a:rPr lang="en-US" altLang="en-US" sz="2400" dirty="0">
                <a:solidFill>
                  <a:schemeClr val="tx1"/>
                </a:solidFill>
                <a:latin typeface="Georgia" panose="02040502050405020303" pitchFamily="18" charset="0"/>
                <a:cs typeface="Calibri" panose="020F0502020204030204" pitchFamily="34" charset="0"/>
              </a:rPr>
              <a:t>Signs Indicating Possibility of Fraud related to </a:t>
            </a:r>
            <a:br>
              <a:rPr lang="en-US" altLang="en-US" sz="2400" dirty="0">
                <a:solidFill>
                  <a:schemeClr val="accent2"/>
                </a:solidFill>
                <a:latin typeface="Georgia" panose="02040502050405020303" pitchFamily="18" charset="0"/>
              </a:rPr>
            </a:br>
            <a:r>
              <a:rPr lang="en-US" altLang="en-US" sz="2400" dirty="0">
                <a:solidFill>
                  <a:schemeClr val="accent6">
                    <a:lumMod val="75000"/>
                  </a:schemeClr>
                </a:solidFill>
                <a:latin typeface="Georgia" panose="02040502050405020303" pitchFamily="18" charset="0"/>
              </a:rPr>
              <a:t>Relationships</a:t>
            </a:r>
            <a:br>
              <a:rPr lang="en-US" altLang="en-US" sz="2400" dirty="0">
                <a:solidFill>
                  <a:schemeClr val="accent2"/>
                </a:solidFill>
                <a:latin typeface="Georgia" panose="02040502050405020303" pitchFamily="18" charset="0"/>
              </a:rPr>
            </a:br>
            <a:endParaRPr lang="en-US" altLang="en-US" sz="2400" dirty="0">
              <a:solidFill>
                <a:schemeClr val="accent2"/>
              </a:solidFill>
              <a:latin typeface="Georgia" panose="02040502050405020303" pitchFamily="18" charset="0"/>
            </a:endParaRPr>
          </a:p>
        </p:txBody>
      </p:sp>
      <p:pic>
        <p:nvPicPr>
          <p:cNvPr id="2050" name="Picture 2" descr="Coworkers Clipart Images, Stock Photos &amp; Vectors | Shutterstock">
            <a:extLst>
              <a:ext uri="{FF2B5EF4-FFF2-40B4-BE49-F238E27FC236}">
                <a16:creationId xmlns:a16="http://schemas.microsoft.com/office/drawing/2014/main" id="{D6A94E57-A578-4CE4-A3F7-9307BA3806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70" b="13372"/>
          <a:stretch/>
        </p:blipFill>
        <p:spPr bwMode="auto">
          <a:xfrm>
            <a:off x="6650414" y="800100"/>
            <a:ext cx="2152650" cy="15133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2127DBA-D240-4969-A241-E6BAE6BE6E72}"/>
              </a:ext>
            </a:extLst>
          </p:cNvPr>
          <p:cNvSpPr>
            <a:spLocks noGrp="1"/>
          </p:cNvSpPr>
          <p:nvPr>
            <p:ph type="sldNum" sz="quarter" idx="12"/>
          </p:nvPr>
        </p:nvSpPr>
        <p:spPr/>
        <p:txBody>
          <a:bodyPr/>
          <a:lstStyle/>
          <a:p>
            <a:fld id="{00E15408-1BCD-4C86-B063-3DF0651C6689}" type="slidenum">
              <a:rPr lang="en-US" altLang="en-US" smtClean="0"/>
              <a:pPr/>
              <a:t>14</a:t>
            </a:fld>
            <a:endParaRPr lang="en-US" alt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2103438"/>
            <a:ext cx="8229600" cy="3992562"/>
          </a:xfrm>
        </p:spPr>
        <p:txBody>
          <a:bodyPr>
            <a:normAutofit/>
          </a:bodyPr>
          <a:lstStyle/>
          <a:p>
            <a:pPr eaLnBrk="1" hangingPunct="1">
              <a:buFontTx/>
              <a:buNone/>
            </a:pPr>
            <a:r>
              <a:rPr lang="en-US" altLang="en-US" sz="2000" b="1" dirty="0">
                <a:latin typeface="Georgia" panose="02040502050405020303" pitchFamily="18" charset="0"/>
              </a:rPr>
              <a:t>Behavior Patterns:</a:t>
            </a:r>
            <a:endParaRPr lang="en-US" altLang="en-US" sz="2000" dirty="0">
              <a:latin typeface="Georgia" panose="02040502050405020303" pitchFamily="18" charset="0"/>
            </a:endParaRPr>
          </a:p>
          <a:p>
            <a:pPr eaLnBrk="1" hangingPunct="1"/>
            <a:r>
              <a:rPr lang="en-US" altLang="en-US" sz="2000" dirty="0">
                <a:latin typeface="Georgia" panose="02040502050405020303" pitchFamily="18" charset="0"/>
              </a:rPr>
              <a:t>Hiding or destruction of documentation (“possible evidence”)</a:t>
            </a:r>
          </a:p>
          <a:p>
            <a:pPr eaLnBrk="1" hangingPunct="1"/>
            <a:r>
              <a:rPr lang="en-US" altLang="en-US" sz="2000" dirty="0">
                <a:latin typeface="Georgia" panose="02040502050405020303" pitchFamily="18" charset="0"/>
              </a:rPr>
              <a:t>Missing documents</a:t>
            </a:r>
          </a:p>
          <a:p>
            <a:pPr eaLnBrk="1" hangingPunct="1"/>
            <a:r>
              <a:rPr lang="en-US" altLang="en-US" sz="2000" dirty="0">
                <a:latin typeface="Georgia" panose="02040502050405020303" pitchFamily="18" charset="0"/>
              </a:rPr>
              <a:t>Handwritten/PC generated receipts</a:t>
            </a:r>
          </a:p>
          <a:p>
            <a:pPr eaLnBrk="1" hangingPunct="1"/>
            <a:r>
              <a:rPr lang="en-US" altLang="en-US" sz="2000" dirty="0">
                <a:latin typeface="Georgia" panose="02040502050405020303" pitchFamily="18" charset="0"/>
              </a:rPr>
              <a:t>Forged signatures that do not match</a:t>
            </a:r>
          </a:p>
          <a:p>
            <a:pPr eaLnBrk="1" hangingPunct="1"/>
            <a:r>
              <a:rPr lang="en-US" altLang="en-US" sz="2000" dirty="0">
                <a:latin typeface="Georgia" panose="02040502050405020303" pitchFamily="18" charset="0"/>
              </a:rPr>
              <a:t>Policies and procedures not followed</a:t>
            </a:r>
          </a:p>
        </p:txBody>
      </p:sp>
      <p:sp>
        <p:nvSpPr>
          <p:cNvPr id="10244" name="Rectangle 5"/>
          <p:cNvSpPr>
            <a:spLocks noChangeArrowheads="1"/>
          </p:cNvSpPr>
          <p:nvPr/>
        </p:nvSpPr>
        <p:spPr bwMode="auto">
          <a:xfrm>
            <a:off x="228600" y="381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dirty="0">
                <a:latin typeface="Georgia" panose="02040502050405020303" pitchFamily="18" charset="0"/>
              </a:rPr>
              <a:t>Signs Indicating Possibility of Fraud related to </a:t>
            </a:r>
            <a:r>
              <a:rPr lang="en-US" altLang="en-US" b="1" dirty="0">
                <a:solidFill>
                  <a:schemeClr val="accent6">
                    <a:lumMod val="75000"/>
                  </a:schemeClr>
                </a:solidFill>
                <a:latin typeface="Georgia" panose="02040502050405020303" pitchFamily="18" charset="0"/>
              </a:rPr>
              <a:t>Behavior</a:t>
            </a:r>
            <a:br>
              <a:rPr lang="en-US" altLang="en-US" dirty="0">
                <a:solidFill>
                  <a:schemeClr val="accent2"/>
                </a:solidFill>
                <a:latin typeface="Georgia" panose="02040502050405020303" pitchFamily="18" charset="0"/>
              </a:rPr>
            </a:br>
            <a:endParaRPr lang="en-US" altLang="en-US" dirty="0">
              <a:solidFill>
                <a:schemeClr val="accent2"/>
              </a:solidFill>
              <a:latin typeface="Georgia" panose="02040502050405020303" pitchFamily="18" charset="0"/>
            </a:endParaRPr>
          </a:p>
        </p:txBody>
      </p:sp>
      <p:sp>
        <p:nvSpPr>
          <p:cNvPr id="2" name="Slide Number Placeholder 1">
            <a:extLst>
              <a:ext uri="{FF2B5EF4-FFF2-40B4-BE49-F238E27FC236}">
                <a16:creationId xmlns:a16="http://schemas.microsoft.com/office/drawing/2014/main" id="{3F29B3D4-F139-4C8F-B91D-7FC4595AA9AE}"/>
              </a:ext>
            </a:extLst>
          </p:cNvPr>
          <p:cNvSpPr>
            <a:spLocks noGrp="1"/>
          </p:cNvSpPr>
          <p:nvPr>
            <p:ph type="sldNum" sz="quarter" idx="12"/>
          </p:nvPr>
        </p:nvSpPr>
        <p:spPr/>
        <p:txBody>
          <a:bodyPr/>
          <a:lstStyle/>
          <a:p>
            <a:fld id="{00E15408-1BCD-4C86-B063-3DF0651C6689}" type="slidenum">
              <a:rPr lang="en-US" altLang="en-US" smtClean="0"/>
              <a:pPr/>
              <a:t>15</a:t>
            </a:fld>
            <a:endParaRPr lang="en-US"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381000" y="1828800"/>
            <a:ext cx="7543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400" dirty="0">
                <a:latin typeface="Georgia" panose="02040502050405020303" pitchFamily="18" charset="0"/>
              </a:rPr>
              <a:t> Prior history of fraud</a:t>
            </a:r>
          </a:p>
          <a:p>
            <a:pPr eaLnBrk="1" hangingPunct="1">
              <a:spcBef>
                <a:spcPct val="0"/>
              </a:spcBef>
            </a:pPr>
            <a:r>
              <a:rPr lang="en-US" altLang="en-US" sz="2400" dirty="0">
                <a:latin typeface="Georgia" panose="02040502050405020303" pitchFamily="18" charset="0"/>
              </a:rPr>
              <a:t> Prone to vices: drinking, drugs, gambling</a:t>
            </a:r>
          </a:p>
          <a:p>
            <a:pPr eaLnBrk="1" hangingPunct="1">
              <a:spcBef>
                <a:spcPct val="0"/>
              </a:spcBef>
            </a:pPr>
            <a:r>
              <a:rPr lang="en-US" altLang="en-US" sz="2400" dirty="0">
                <a:latin typeface="Georgia" panose="02040502050405020303" pitchFamily="18" charset="0"/>
              </a:rPr>
              <a:t> Lacks discipline</a:t>
            </a:r>
          </a:p>
          <a:p>
            <a:pPr eaLnBrk="1" hangingPunct="1">
              <a:spcBef>
                <a:spcPct val="0"/>
              </a:spcBef>
            </a:pPr>
            <a:r>
              <a:rPr lang="en-US" altLang="en-US" sz="2400" dirty="0">
                <a:latin typeface="Georgia" panose="02040502050405020303" pitchFamily="18" charset="0"/>
              </a:rPr>
              <a:t> Has a bad reputation</a:t>
            </a:r>
          </a:p>
          <a:p>
            <a:pPr eaLnBrk="1" hangingPunct="1">
              <a:spcBef>
                <a:spcPct val="0"/>
              </a:spcBef>
            </a:pPr>
            <a:r>
              <a:rPr lang="en-US" altLang="en-US" sz="2400" dirty="0">
                <a:latin typeface="Georgia" panose="02040502050405020303" pitchFamily="18" charset="0"/>
              </a:rPr>
              <a:t> Sudden inheritance </a:t>
            </a:r>
          </a:p>
          <a:p>
            <a:pPr eaLnBrk="1" hangingPunct="1">
              <a:spcBef>
                <a:spcPct val="0"/>
              </a:spcBef>
            </a:pPr>
            <a:r>
              <a:rPr lang="en-US" altLang="en-US" sz="2400" dirty="0">
                <a:latin typeface="Georgia" panose="02040502050405020303" pitchFamily="18" charset="0"/>
              </a:rPr>
              <a:t> Has excessive amount of cash</a:t>
            </a:r>
          </a:p>
          <a:p>
            <a:pPr eaLnBrk="1" hangingPunct="1">
              <a:spcBef>
                <a:spcPct val="0"/>
              </a:spcBef>
            </a:pPr>
            <a:r>
              <a:rPr lang="en-US" altLang="en-US" sz="2400" dirty="0">
                <a:latin typeface="Georgia" panose="02040502050405020303" pitchFamily="18" charset="0"/>
              </a:rPr>
              <a:t> Bounces personal checks</a:t>
            </a:r>
          </a:p>
        </p:txBody>
      </p:sp>
      <p:sp>
        <p:nvSpPr>
          <p:cNvPr id="11268" name="Rectangle 6"/>
          <p:cNvSpPr>
            <a:spLocks noChangeArrowheads="1"/>
          </p:cNvSpPr>
          <p:nvPr/>
        </p:nvSpPr>
        <p:spPr bwMode="auto">
          <a:xfrm>
            <a:off x="457200" y="685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dirty="0">
                <a:latin typeface="Georgia" panose="02040502050405020303" pitchFamily="18" charset="0"/>
              </a:rPr>
              <a:t>Signs Indicating Possibility of Fraud Related to </a:t>
            </a:r>
          </a:p>
          <a:p>
            <a:pPr algn="ctr" eaLnBrk="1" hangingPunct="1">
              <a:spcBef>
                <a:spcPct val="0"/>
              </a:spcBef>
              <a:buFontTx/>
              <a:buNone/>
            </a:pPr>
            <a:r>
              <a:rPr lang="en-US" altLang="en-US" b="1" dirty="0">
                <a:solidFill>
                  <a:schemeClr val="accent6">
                    <a:lumMod val="75000"/>
                  </a:schemeClr>
                </a:solidFill>
                <a:latin typeface="Georgia" panose="02040502050405020303" pitchFamily="18" charset="0"/>
              </a:rPr>
              <a:t>Lifestyle</a:t>
            </a:r>
            <a:br>
              <a:rPr lang="en-US" altLang="en-US" dirty="0">
                <a:solidFill>
                  <a:schemeClr val="accent6">
                    <a:lumMod val="75000"/>
                  </a:schemeClr>
                </a:solidFill>
              </a:rPr>
            </a:br>
            <a:endParaRPr lang="en-US" altLang="en-US" dirty="0">
              <a:solidFill>
                <a:schemeClr val="accent6">
                  <a:lumMod val="75000"/>
                </a:schemeClr>
              </a:solidFill>
            </a:endParaRPr>
          </a:p>
        </p:txBody>
      </p:sp>
      <p:sp>
        <p:nvSpPr>
          <p:cNvPr id="2" name="Slide Number Placeholder 1">
            <a:extLst>
              <a:ext uri="{FF2B5EF4-FFF2-40B4-BE49-F238E27FC236}">
                <a16:creationId xmlns:a16="http://schemas.microsoft.com/office/drawing/2014/main" id="{1C4E2482-C9CB-4218-B80E-97F76C3B8314}"/>
              </a:ext>
            </a:extLst>
          </p:cNvPr>
          <p:cNvSpPr>
            <a:spLocks noGrp="1"/>
          </p:cNvSpPr>
          <p:nvPr>
            <p:ph type="sldNum" sz="quarter" idx="12"/>
          </p:nvPr>
        </p:nvSpPr>
        <p:spPr/>
        <p:txBody>
          <a:bodyPr/>
          <a:lstStyle/>
          <a:p>
            <a:fld id="{00E15408-1BCD-4C86-B063-3DF0651C6689}" type="slidenum">
              <a:rPr lang="en-US" altLang="en-US" smtClean="0"/>
              <a:pPr/>
              <a:t>16</a:t>
            </a:fld>
            <a:endParaRPr lang="en-US" alt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lgn="ctr" eaLnBrk="1" hangingPunct="1"/>
            <a:r>
              <a:rPr lang="en-US" altLang="en-US" sz="4000" b="1" dirty="0">
                <a:solidFill>
                  <a:schemeClr val="accent6">
                    <a:lumMod val="75000"/>
                  </a:schemeClr>
                </a:solidFill>
                <a:latin typeface="Georgia" panose="02040502050405020303" pitchFamily="18" charset="0"/>
              </a:rPr>
              <a:t>Identity Theft: </a:t>
            </a:r>
            <a:br>
              <a:rPr lang="en-US" altLang="en-US" sz="4000" b="1" dirty="0">
                <a:solidFill>
                  <a:schemeClr val="accent6">
                    <a:lumMod val="75000"/>
                  </a:schemeClr>
                </a:solidFill>
                <a:latin typeface="Georgia" panose="02040502050405020303" pitchFamily="18" charset="0"/>
              </a:rPr>
            </a:br>
            <a:r>
              <a:rPr lang="en-US" altLang="en-US" sz="4000" b="1" dirty="0">
                <a:solidFill>
                  <a:schemeClr val="accent6">
                    <a:lumMod val="75000"/>
                  </a:schemeClr>
                </a:solidFill>
                <a:latin typeface="Georgia" panose="02040502050405020303" pitchFamily="18" charset="0"/>
              </a:rPr>
              <a:t>  </a:t>
            </a:r>
            <a:r>
              <a:rPr lang="en-US" altLang="en-US" sz="4000" dirty="0">
                <a:solidFill>
                  <a:schemeClr val="accent6">
                    <a:lumMod val="75000"/>
                  </a:schemeClr>
                </a:solidFill>
                <a:latin typeface="Georgia" panose="02040502050405020303" pitchFamily="18" charset="0"/>
              </a:rPr>
              <a:t>Fraud Against Our Consumers</a:t>
            </a:r>
          </a:p>
        </p:txBody>
      </p:sp>
      <p:sp>
        <p:nvSpPr>
          <p:cNvPr id="12291" name="Rectangle 3"/>
          <p:cNvSpPr>
            <a:spLocks noGrp="1" noChangeArrowheads="1"/>
          </p:cNvSpPr>
          <p:nvPr>
            <p:ph type="body" idx="1"/>
          </p:nvPr>
        </p:nvSpPr>
        <p:spPr>
          <a:xfrm>
            <a:off x="469769" y="1905000"/>
            <a:ext cx="8229600" cy="4525963"/>
          </a:xfrm>
        </p:spPr>
        <p:txBody>
          <a:bodyPr>
            <a:normAutofit/>
          </a:bodyPr>
          <a:lstStyle/>
          <a:p>
            <a:pPr eaLnBrk="1" hangingPunct="1">
              <a:lnSpc>
                <a:spcPct val="150000"/>
              </a:lnSpc>
            </a:pPr>
            <a:r>
              <a:rPr lang="en-US" altLang="en-US" sz="2000" dirty="0">
                <a:latin typeface="Georgia" panose="02040502050405020303" pitchFamily="18" charset="0"/>
              </a:rPr>
              <a:t>As part of the Corporate Compliance Program, we are also trying to combat identity theft by complying with policies and procedures that help us to detect / prevent identity theft.</a:t>
            </a:r>
          </a:p>
          <a:p>
            <a:pPr eaLnBrk="1" hangingPunct="1">
              <a:lnSpc>
                <a:spcPct val="150000"/>
              </a:lnSpc>
              <a:buFontTx/>
              <a:buNone/>
            </a:pPr>
            <a:endParaRPr lang="en-US" altLang="en-US" sz="2000" dirty="0">
              <a:latin typeface="Georgia" panose="02040502050405020303" pitchFamily="18" charset="0"/>
            </a:endParaRPr>
          </a:p>
          <a:p>
            <a:pPr eaLnBrk="1" hangingPunct="1">
              <a:lnSpc>
                <a:spcPct val="150000"/>
              </a:lnSpc>
            </a:pPr>
            <a:r>
              <a:rPr lang="en-US" altLang="en-US" sz="2000" dirty="0">
                <a:latin typeface="Georgia" panose="02040502050405020303" pitchFamily="18" charset="0"/>
              </a:rPr>
              <a:t>We need to be aware of patterns, practices, or specific activities that indicates the possible existence of identity theft. Your detailed, department-level trainings should already have common-sense protections against identity theft. </a:t>
            </a:r>
          </a:p>
        </p:txBody>
      </p:sp>
      <p:pic>
        <p:nvPicPr>
          <p:cNvPr id="12293" name="Picture 5" descr="MCj04348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497726"/>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6054A2C-0DA2-4F2D-9293-DAB8B1678A10}"/>
              </a:ext>
            </a:extLst>
          </p:cNvPr>
          <p:cNvSpPr>
            <a:spLocks noGrp="1"/>
          </p:cNvSpPr>
          <p:nvPr>
            <p:ph type="sldNum" sz="quarter" idx="12"/>
          </p:nvPr>
        </p:nvSpPr>
        <p:spPr/>
        <p:txBody>
          <a:bodyPr/>
          <a:lstStyle/>
          <a:p>
            <a:fld id="{00E15408-1BCD-4C86-B063-3DF0651C6689}" type="slidenum">
              <a:rPr lang="en-US" altLang="en-US" smtClean="0"/>
              <a:pPr/>
              <a:t>17</a:t>
            </a:fld>
            <a:endParaRPr lang="en-US"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 y="304800"/>
            <a:ext cx="8915400" cy="1371600"/>
          </a:xfrm>
        </p:spPr>
        <p:txBody>
          <a:bodyPr>
            <a:normAutofit/>
          </a:bodyPr>
          <a:lstStyle/>
          <a:p>
            <a:pPr algn="ctr" eaLnBrk="1" hangingPunct="1"/>
            <a:r>
              <a:rPr lang="en-US" altLang="en-US" sz="3200" dirty="0">
                <a:solidFill>
                  <a:schemeClr val="accent6">
                    <a:lumMod val="75000"/>
                  </a:schemeClr>
                </a:solidFill>
                <a:latin typeface="Georgia" panose="02040502050405020303" pitchFamily="18" charset="0"/>
              </a:rPr>
              <a:t>To Combat Fraud, Waste, and Abuse</a:t>
            </a:r>
          </a:p>
        </p:txBody>
      </p:sp>
      <p:sp>
        <p:nvSpPr>
          <p:cNvPr id="13315" name="Rectangle 3"/>
          <p:cNvSpPr>
            <a:spLocks noGrp="1" noChangeArrowheads="1"/>
          </p:cNvSpPr>
          <p:nvPr>
            <p:ph type="body" idx="1"/>
          </p:nvPr>
        </p:nvSpPr>
        <p:spPr>
          <a:xfrm>
            <a:off x="457200" y="2209800"/>
            <a:ext cx="8229600" cy="3886200"/>
          </a:xfrm>
        </p:spPr>
        <p:txBody>
          <a:bodyPr/>
          <a:lstStyle/>
          <a:p>
            <a:pPr eaLnBrk="1" hangingPunct="1"/>
            <a:endParaRPr lang="en-US" altLang="en-US" dirty="0"/>
          </a:p>
          <a:p>
            <a:pPr algn="ctr" eaLnBrk="1" hangingPunct="1">
              <a:buFontTx/>
              <a:buNone/>
            </a:pPr>
            <a:r>
              <a:rPr lang="en-US" altLang="en-US" sz="3600" dirty="0">
                <a:latin typeface="Georgia" panose="02040502050405020303" pitchFamily="18" charset="0"/>
              </a:rPr>
              <a:t>ACDS has instituted this </a:t>
            </a:r>
          </a:p>
          <a:p>
            <a:pPr algn="ctr" eaLnBrk="1" hangingPunct="1">
              <a:buFontTx/>
              <a:buNone/>
            </a:pPr>
            <a:r>
              <a:rPr lang="en-US" altLang="en-US" sz="3600" dirty="0">
                <a:latin typeface="Georgia" panose="02040502050405020303" pitchFamily="18" charset="0"/>
              </a:rPr>
              <a:t>Corporate Compliance Program.</a:t>
            </a:r>
          </a:p>
          <a:p>
            <a:pPr algn="ctr" eaLnBrk="1" hangingPunct="1">
              <a:buFontTx/>
              <a:buNone/>
            </a:pPr>
            <a:r>
              <a:rPr lang="en-US" altLang="en-US" sz="3600" dirty="0">
                <a:latin typeface="Georgia" panose="02040502050405020303" pitchFamily="18" charset="0"/>
              </a:rPr>
              <a:t>And participation is mandatory!</a:t>
            </a:r>
          </a:p>
        </p:txBody>
      </p:sp>
      <p:sp>
        <p:nvSpPr>
          <p:cNvPr id="2" name="Slide Number Placeholder 1">
            <a:extLst>
              <a:ext uri="{FF2B5EF4-FFF2-40B4-BE49-F238E27FC236}">
                <a16:creationId xmlns:a16="http://schemas.microsoft.com/office/drawing/2014/main" id="{716CE904-B2E4-42E8-B618-F6D3A74DD1FC}"/>
              </a:ext>
            </a:extLst>
          </p:cNvPr>
          <p:cNvSpPr>
            <a:spLocks noGrp="1"/>
          </p:cNvSpPr>
          <p:nvPr>
            <p:ph type="sldNum" sz="quarter" idx="12"/>
          </p:nvPr>
        </p:nvSpPr>
        <p:spPr/>
        <p:txBody>
          <a:bodyPr/>
          <a:lstStyle/>
          <a:p>
            <a:fld id="{00E15408-1BCD-4C86-B063-3DF0651C6689}" type="slidenum">
              <a:rPr lang="en-US" altLang="en-US" smtClean="0"/>
              <a:pPr/>
              <a:t>18</a:t>
            </a:fld>
            <a:endParaRPr lang="en-US"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altLang="en-US" sz="4000" b="1" dirty="0">
                <a:solidFill>
                  <a:schemeClr val="accent6">
                    <a:lumMod val="75000"/>
                  </a:schemeClr>
                </a:solidFill>
                <a:latin typeface="Georgia" panose="02040502050405020303" pitchFamily="18" charset="0"/>
              </a:rPr>
              <a:t>Compliance Ownership</a:t>
            </a:r>
          </a:p>
        </p:txBody>
      </p:sp>
      <p:sp>
        <p:nvSpPr>
          <p:cNvPr id="14339" name="Rectangle 3"/>
          <p:cNvSpPr>
            <a:spLocks noGrp="1" noChangeArrowheads="1"/>
          </p:cNvSpPr>
          <p:nvPr>
            <p:ph type="body" idx="1"/>
          </p:nvPr>
        </p:nvSpPr>
        <p:spPr>
          <a:xfrm>
            <a:off x="457200" y="1600200"/>
            <a:ext cx="8229600" cy="4724400"/>
          </a:xfrm>
        </p:spPr>
        <p:txBody>
          <a:bodyPr>
            <a:normAutofit/>
          </a:bodyPr>
          <a:lstStyle/>
          <a:p>
            <a:pPr algn="just" eaLnBrk="1" hangingPunct="1">
              <a:lnSpc>
                <a:spcPct val="80000"/>
              </a:lnSpc>
              <a:buFontTx/>
              <a:buNone/>
            </a:pPr>
            <a:r>
              <a:rPr lang="en-US" altLang="en-US" sz="2400" dirty="0">
                <a:latin typeface="Georgia" panose="02040502050405020303" pitchFamily="18" charset="0"/>
              </a:rPr>
              <a:t>Every staff member must: </a:t>
            </a:r>
          </a:p>
          <a:p>
            <a:pPr algn="just" eaLnBrk="1" hangingPunct="1">
              <a:lnSpc>
                <a:spcPct val="80000"/>
              </a:lnSpc>
              <a:buFontTx/>
              <a:buNone/>
            </a:pPr>
            <a:endParaRPr lang="en-US" altLang="en-US" sz="2400" dirty="0">
              <a:latin typeface="Georgia" panose="02040502050405020303" pitchFamily="18" charset="0"/>
            </a:endParaRPr>
          </a:p>
          <a:p>
            <a:pPr algn="just" eaLnBrk="1" hangingPunct="1">
              <a:lnSpc>
                <a:spcPct val="80000"/>
              </a:lnSpc>
            </a:pPr>
            <a:r>
              <a:rPr lang="en-US" altLang="en-US" sz="2400" dirty="0">
                <a:latin typeface="Georgia" panose="02040502050405020303" pitchFamily="18" charset="0"/>
              </a:rPr>
              <a:t>Acknowledge receipt of Compliance Training.</a:t>
            </a:r>
          </a:p>
          <a:p>
            <a:pPr algn="just" eaLnBrk="1" hangingPunct="1">
              <a:lnSpc>
                <a:spcPct val="80000"/>
              </a:lnSpc>
              <a:buFontTx/>
              <a:buNone/>
            </a:pPr>
            <a:endParaRPr lang="en-US" altLang="en-US" sz="2400" dirty="0">
              <a:latin typeface="Georgia" panose="02040502050405020303" pitchFamily="18" charset="0"/>
            </a:endParaRPr>
          </a:p>
          <a:p>
            <a:pPr algn="just" eaLnBrk="1" hangingPunct="1">
              <a:lnSpc>
                <a:spcPct val="80000"/>
              </a:lnSpc>
            </a:pPr>
            <a:r>
              <a:rPr lang="en-US" altLang="en-US" sz="2400" dirty="0">
                <a:latin typeface="Georgia" panose="02040502050405020303" pitchFamily="18" charset="0"/>
              </a:rPr>
              <a:t>Read these documents and agree to conduct yourself </a:t>
            </a:r>
            <a:r>
              <a:rPr lang="en-US" altLang="en-US" sz="2400" i="1" dirty="0">
                <a:latin typeface="Georgia" panose="02040502050405020303" pitchFamily="18" charset="0"/>
              </a:rPr>
              <a:t>“in conformity with all of the requirements, to adhere to the spirit and letter of our Code of Ethics, and to cooperate with management in carrying out the objectives of our compliance program.” </a:t>
            </a:r>
          </a:p>
          <a:p>
            <a:pPr algn="just" eaLnBrk="1" hangingPunct="1">
              <a:lnSpc>
                <a:spcPct val="80000"/>
              </a:lnSpc>
              <a:buFontTx/>
              <a:buNone/>
            </a:pPr>
            <a:endParaRPr lang="en-US" altLang="en-US" sz="2400" i="1" dirty="0">
              <a:latin typeface="Georgia" panose="02040502050405020303" pitchFamily="18" charset="0"/>
            </a:endParaRPr>
          </a:p>
          <a:p>
            <a:pPr algn="just" eaLnBrk="1" hangingPunct="1">
              <a:lnSpc>
                <a:spcPct val="80000"/>
              </a:lnSpc>
            </a:pPr>
            <a:r>
              <a:rPr lang="en-US" altLang="en-US" sz="2400" dirty="0">
                <a:latin typeface="Georgia" panose="02040502050405020303" pitchFamily="18" charset="0"/>
              </a:rPr>
              <a:t>Agree to report any conduct by any Agency personnel that may constitute a violation of any law, rule, regulation or professional practice applicable to ACDS.</a:t>
            </a:r>
          </a:p>
          <a:p>
            <a:pPr eaLnBrk="1" hangingPunct="1">
              <a:lnSpc>
                <a:spcPct val="80000"/>
              </a:lnSpc>
            </a:pPr>
            <a:endParaRPr lang="en-US" altLang="en-US" sz="2400" dirty="0"/>
          </a:p>
          <a:p>
            <a:pPr eaLnBrk="1" hangingPunct="1">
              <a:lnSpc>
                <a:spcPct val="80000"/>
              </a:lnSpc>
            </a:pPr>
            <a:endParaRPr lang="en-US" altLang="en-US" sz="2400" dirty="0">
              <a:solidFill>
                <a:schemeClr val="bg2"/>
              </a:solidFill>
            </a:endParaRPr>
          </a:p>
        </p:txBody>
      </p:sp>
      <p:pic>
        <p:nvPicPr>
          <p:cNvPr id="14340" name="Picture 4" descr="MCj044173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990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9EA77C8-8B4E-4754-ACE9-77A296E9A228}"/>
              </a:ext>
            </a:extLst>
          </p:cNvPr>
          <p:cNvSpPr>
            <a:spLocks noGrp="1"/>
          </p:cNvSpPr>
          <p:nvPr>
            <p:ph type="sldNum" sz="quarter" idx="12"/>
          </p:nvPr>
        </p:nvSpPr>
        <p:spPr/>
        <p:txBody>
          <a:bodyPr/>
          <a:lstStyle/>
          <a:p>
            <a:fld id="{00E15408-1BCD-4C86-B063-3DF0651C6689}" type="slidenum">
              <a:rPr lang="en-US" altLang="en-US" smtClean="0"/>
              <a:pPr/>
              <a:t>19</a:t>
            </a:fld>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763000" cy="4788091"/>
          </a:xfrm>
        </p:spPr>
        <p:txBody>
          <a:bodyPr>
            <a:normAutofit/>
          </a:bodyPr>
          <a:lstStyle/>
          <a:p>
            <a:pPr algn="ctr"/>
            <a:r>
              <a:rPr lang="en-US" sz="2000" dirty="0">
                <a:latin typeface="Georgia" panose="02040502050405020303" pitchFamily="18" charset="0"/>
              </a:rPr>
              <a:t>Annual mandatory training covering our compliance program, False Claims Act education, and our compliance “hotline” (Report-It).</a:t>
            </a:r>
          </a:p>
          <a:p>
            <a:pPr marL="109728" indent="0" algn="ctr">
              <a:buNone/>
            </a:pPr>
            <a:endParaRPr lang="en-US" sz="2000" dirty="0">
              <a:latin typeface="Georgia" panose="02040502050405020303" pitchFamily="18" charset="0"/>
            </a:endParaRPr>
          </a:p>
          <a:p>
            <a:pPr algn="ctr"/>
            <a:r>
              <a:rPr lang="en-US" sz="2000" dirty="0">
                <a:latin typeface="Georgia" panose="02040502050405020303" pitchFamily="18" charset="0"/>
              </a:rPr>
              <a:t>It is all required because our agency accepts Medicaid funds. We certify our compliance program annually to </a:t>
            </a:r>
          </a:p>
          <a:p>
            <a:pPr marL="109728" indent="0" algn="ctr">
              <a:buNone/>
            </a:pPr>
            <a:r>
              <a:rPr lang="en-US" sz="2000" dirty="0">
                <a:latin typeface="Georgia" panose="02040502050405020303" pitchFamily="18" charset="0"/>
              </a:rPr>
              <a:t>OMIG (Office of Medicaid </a:t>
            </a:r>
            <a:r>
              <a:rPr lang="en-US" sz="2000" b="1" dirty="0">
                <a:latin typeface="Georgia" panose="02040502050405020303" pitchFamily="18" charset="0"/>
              </a:rPr>
              <a:t>Inspector</a:t>
            </a:r>
            <a:r>
              <a:rPr lang="en-US" sz="2000" dirty="0">
                <a:latin typeface="Georgia" panose="02040502050405020303" pitchFamily="18" charset="0"/>
              </a:rPr>
              <a:t> General- NYS).</a:t>
            </a:r>
          </a:p>
          <a:p>
            <a:pPr marL="109728" indent="0" algn="ctr">
              <a:buNone/>
            </a:pPr>
            <a:endParaRPr lang="en-US" sz="2000" dirty="0">
              <a:latin typeface="Georgia" panose="02040502050405020303" pitchFamily="18" charset="0"/>
            </a:endParaRPr>
          </a:p>
          <a:p>
            <a:pPr algn="ctr"/>
            <a:r>
              <a:rPr lang="en-US" sz="2000" dirty="0">
                <a:latin typeface="Georgia" panose="02040502050405020303" pitchFamily="18" charset="0"/>
              </a:rPr>
              <a:t>All staff are required under NYS to participate in this training due to our compliance agreement with NYS DOH, NYSED, &amp; OMIG.</a:t>
            </a:r>
          </a:p>
          <a:p>
            <a:pPr marL="109728" indent="0" algn="ctr">
              <a:buNone/>
            </a:pPr>
            <a:endParaRPr lang="en-US" sz="2000" dirty="0"/>
          </a:p>
          <a:p>
            <a:pPr marL="109728" indent="0" algn="ctr">
              <a:buNone/>
            </a:pPr>
            <a:endParaRPr lang="en-US" sz="2000" dirty="0"/>
          </a:p>
          <a:p>
            <a:pPr marL="109728" indent="0" algn="ctr">
              <a:buNone/>
            </a:pPr>
            <a:endParaRPr lang="en-US" sz="2000" dirty="0"/>
          </a:p>
          <a:p>
            <a:pPr marL="109728" indent="0" algn="ctr">
              <a:buNone/>
            </a:pPr>
            <a:endParaRPr lang="en-US" sz="2000" dirty="0"/>
          </a:p>
        </p:txBody>
      </p:sp>
      <p:sp>
        <p:nvSpPr>
          <p:cNvPr id="3" name="Title 2"/>
          <p:cNvSpPr>
            <a:spLocks noGrp="1"/>
          </p:cNvSpPr>
          <p:nvPr>
            <p:ph type="title"/>
          </p:nvPr>
        </p:nvSpPr>
        <p:spPr/>
        <p:txBody>
          <a:bodyPr/>
          <a:lstStyle/>
          <a:p>
            <a:pPr algn="ctr"/>
            <a:r>
              <a:rPr lang="en-US" dirty="0">
                <a:solidFill>
                  <a:schemeClr val="accent6">
                    <a:lumMod val="75000"/>
                  </a:schemeClr>
                </a:solidFill>
                <a:latin typeface="Georgia" panose="02040502050405020303" pitchFamily="18" charset="0"/>
              </a:rPr>
              <a:t>What Is This Training?</a:t>
            </a:r>
          </a:p>
        </p:txBody>
      </p:sp>
      <p:pic>
        <p:nvPicPr>
          <p:cNvPr id="53250" name="Picture 2" descr="Image result for om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A0F0800-0887-41E6-8E5E-3FB0EA786024}"/>
              </a:ext>
            </a:extLst>
          </p:cNvPr>
          <p:cNvSpPr>
            <a:spLocks noGrp="1"/>
          </p:cNvSpPr>
          <p:nvPr>
            <p:ph type="sldNum" sz="quarter" idx="12"/>
          </p:nvPr>
        </p:nvSpPr>
        <p:spPr/>
        <p:txBody>
          <a:bodyPr/>
          <a:lstStyle/>
          <a:p>
            <a:fld id="{00E15408-1BCD-4C86-B063-3DF0651C6689}" type="slidenum">
              <a:rPr lang="en-US" altLang="en-US" smtClean="0"/>
              <a:pPr/>
              <a:t>2</a:t>
            </a:fld>
            <a:endParaRPr lang="en-US" altLang="en-US"/>
          </a:p>
        </p:txBody>
      </p:sp>
    </p:spTree>
    <p:extLst>
      <p:ext uri="{BB962C8B-B14F-4D97-AF65-F5344CB8AC3E}">
        <p14:creationId xmlns:p14="http://schemas.microsoft.com/office/powerpoint/2010/main" val="2021455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1477962"/>
          </a:xfrm>
        </p:spPr>
        <p:txBody>
          <a:bodyPr>
            <a:normAutofit/>
          </a:bodyPr>
          <a:lstStyle/>
          <a:p>
            <a:pPr algn="ctr" eaLnBrk="1" hangingPunct="1"/>
            <a:r>
              <a:rPr lang="en-US" altLang="en-US" sz="3200" b="1" dirty="0">
                <a:solidFill>
                  <a:schemeClr val="accent6">
                    <a:lumMod val="75000"/>
                  </a:schemeClr>
                </a:solidFill>
                <a:latin typeface="Georgia" panose="02040502050405020303" pitchFamily="18" charset="0"/>
              </a:rPr>
              <a:t>Acknowledgement of Your Compliance Responsibilities</a:t>
            </a:r>
          </a:p>
        </p:txBody>
      </p:sp>
      <p:sp>
        <p:nvSpPr>
          <p:cNvPr id="15363" name="Rectangle 3"/>
          <p:cNvSpPr>
            <a:spLocks noGrp="1" noChangeArrowheads="1"/>
          </p:cNvSpPr>
          <p:nvPr>
            <p:ph type="body" idx="1"/>
          </p:nvPr>
        </p:nvSpPr>
        <p:spPr>
          <a:xfrm>
            <a:off x="457200" y="1752600"/>
            <a:ext cx="8229600" cy="4525963"/>
          </a:xfrm>
        </p:spPr>
        <p:txBody>
          <a:bodyPr>
            <a:normAutofit fontScale="92500" lnSpcReduction="10000"/>
          </a:bodyPr>
          <a:lstStyle/>
          <a:p>
            <a:pPr eaLnBrk="1" hangingPunct="1">
              <a:lnSpc>
                <a:spcPct val="80000"/>
              </a:lnSpc>
            </a:pPr>
            <a:endParaRPr lang="en-US" altLang="en-US" sz="2400" dirty="0">
              <a:latin typeface="Georgia" panose="02040502050405020303" pitchFamily="18" charset="0"/>
            </a:endParaRPr>
          </a:p>
          <a:p>
            <a:pPr eaLnBrk="1" hangingPunct="1"/>
            <a:r>
              <a:rPr lang="en-US" altLang="en-US" sz="2400" dirty="0">
                <a:latin typeface="Georgia" panose="02040502050405020303" pitchFamily="18" charset="0"/>
              </a:rPr>
              <a:t>Attend Compliance Training Annually</a:t>
            </a:r>
          </a:p>
          <a:p>
            <a:pPr eaLnBrk="1" hangingPunct="1"/>
            <a:endParaRPr lang="en-US" altLang="en-US" sz="2400" dirty="0">
              <a:latin typeface="Georgia" panose="02040502050405020303" pitchFamily="18" charset="0"/>
            </a:endParaRPr>
          </a:p>
          <a:p>
            <a:pPr eaLnBrk="1" hangingPunct="1"/>
            <a:r>
              <a:rPr lang="en-US" altLang="en-US" sz="2400" dirty="0">
                <a:latin typeface="Georgia" panose="02040502050405020303" pitchFamily="18" charset="0"/>
              </a:rPr>
              <a:t>Read the given Code of Ethics, Conflict of Interest Policy &amp; Whistleblower Protection Policy</a:t>
            </a:r>
          </a:p>
          <a:p>
            <a:pPr eaLnBrk="1" hangingPunct="1"/>
            <a:endParaRPr lang="en-US" altLang="en-US" sz="2400" dirty="0">
              <a:latin typeface="Georgia" panose="02040502050405020303" pitchFamily="18" charset="0"/>
            </a:endParaRPr>
          </a:p>
          <a:p>
            <a:pPr eaLnBrk="1" hangingPunct="1"/>
            <a:r>
              <a:rPr lang="en-US" altLang="en-US" sz="2400" dirty="0">
                <a:latin typeface="Georgia" panose="02040502050405020303" pitchFamily="18" charset="0"/>
              </a:rPr>
              <a:t>After attending &amp; reading, sign acknowledgement receipts and return them to the Compliance Committee (Via Paycom)</a:t>
            </a:r>
          </a:p>
          <a:p>
            <a:pPr eaLnBrk="1" hangingPunct="1"/>
            <a:endParaRPr lang="en-US" altLang="en-US" sz="2400" dirty="0">
              <a:latin typeface="Georgia" panose="02040502050405020303" pitchFamily="18" charset="0"/>
            </a:endParaRPr>
          </a:p>
          <a:p>
            <a:pPr eaLnBrk="1" hangingPunct="1"/>
            <a:r>
              <a:rPr lang="en-US" altLang="en-US" sz="2400" dirty="0">
                <a:latin typeface="Georgia" panose="02040502050405020303" pitchFamily="18" charset="0"/>
              </a:rPr>
              <a:t>This is our best evidence that you are aware of your compliance responsibilities</a:t>
            </a:r>
          </a:p>
          <a:p>
            <a:pPr eaLnBrk="1" hangingPunct="1">
              <a:lnSpc>
                <a:spcPct val="80000"/>
              </a:lnSpc>
            </a:pPr>
            <a:endParaRPr lang="en-US" altLang="en-US" sz="2400" dirty="0"/>
          </a:p>
          <a:p>
            <a:pPr eaLnBrk="1" hangingPunct="1">
              <a:lnSpc>
                <a:spcPct val="80000"/>
              </a:lnSpc>
              <a:buFontTx/>
              <a:buNone/>
            </a:pPr>
            <a:r>
              <a:rPr lang="en-US" altLang="en-US" sz="2400" dirty="0"/>
              <a:t> </a:t>
            </a:r>
          </a:p>
        </p:txBody>
      </p:sp>
      <p:sp>
        <p:nvSpPr>
          <p:cNvPr id="2" name="Slide Number Placeholder 1">
            <a:extLst>
              <a:ext uri="{FF2B5EF4-FFF2-40B4-BE49-F238E27FC236}">
                <a16:creationId xmlns:a16="http://schemas.microsoft.com/office/drawing/2014/main" id="{A8F84CDD-28AC-4F2B-9D4C-2147D1F85AAA}"/>
              </a:ext>
            </a:extLst>
          </p:cNvPr>
          <p:cNvSpPr>
            <a:spLocks noGrp="1"/>
          </p:cNvSpPr>
          <p:nvPr>
            <p:ph type="sldNum" sz="quarter" idx="12"/>
          </p:nvPr>
        </p:nvSpPr>
        <p:spPr/>
        <p:txBody>
          <a:bodyPr/>
          <a:lstStyle/>
          <a:p>
            <a:fld id="{00E15408-1BCD-4C86-B063-3DF0651C6689}" type="slidenum">
              <a:rPr lang="en-US" altLang="en-US" smtClean="0"/>
              <a:pPr/>
              <a:t>20</a:t>
            </a:fld>
            <a:endParaRPr lang="en-US" alt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pPr algn="ctr" eaLnBrk="1" hangingPunct="1"/>
            <a:r>
              <a:rPr lang="en-US" altLang="en-US" sz="2800" dirty="0">
                <a:solidFill>
                  <a:schemeClr val="accent6">
                    <a:lumMod val="75000"/>
                  </a:schemeClr>
                </a:solidFill>
                <a:latin typeface="Georgia" panose="02040502050405020303" pitchFamily="18" charset="0"/>
              </a:rPr>
              <a:t>For our Compliance Program to be effective, please:</a:t>
            </a:r>
          </a:p>
        </p:txBody>
      </p:sp>
      <p:sp>
        <p:nvSpPr>
          <p:cNvPr id="16387" name="Rectangle 3"/>
          <p:cNvSpPr>
            <a:spLocks noGrp="1" noChangeArrowheads="1"/>
          </p:cNvSpPr>
          <p:nvPr>
            <p:ph type="body" idx="1"/>
          </p:nvPr>
        </p:nvSpPr>
        <p:spPr>
          <a:xfrm>
            <a:off x="477625" y="1905000"/>
            <a:ext cx="8229600" cy="4267200"/>
          </a:xfrm>
        </p:spPr>
        <p:txBody>
          <a:bodyPr/>
          <a:lstStyle/>
          <a:p>
            <a:pPr eaLnBrk="1" hangingPunct="1"/>
            <a:r>
              <a:rPr lang="en-US" altLang="en-US" sz="2000" dirty="0">
                <a:latin typeface="Georgia" panose="02040502050405020303" pitchFamily="18" charset="0"/>
              </a:rPr>
              <a:t>Become familiar with the 8 elements of our Corporate Compliance Program.</a:t>
            </a:r>
          </a:p>
          <a:p>
            <a:pPr eaLnBrk="1" hangingPunct="1"/>
            <a:endParaRPr lang="en-US" altLang="en-US" sz="2000" dirty="0">
              <a:latin typeface="Georgia" panose="02040502050405020303" pitchFamily="18" charset="0"/>
            </a:endParaRPr>
          </a:p>
          <a:p>
            <a:pPr eaLnBrk="1" hangingPunct="1"/>
            <a:r>
              <a:rPr lang="en-US" altLang="en-US" sz="2000" dirty="0">
                <a:latin typeface="Georgia" panose="02040502050405020303" pitchFamily="18" charset="0"/>
              </a:rPr>
              <a:t>Recognize that knowledge is power.</a:t>
            </a:r>
          </a:p>
          <a:p>
            <a:pPr eaLnBrk="1" hangingPunct="1"/>
            <a:endParaRPr lang="en-US" altLang="en-US" sz="2000" dirty="0">
              <a:latin typeface="Georgia" panose="02040502050405020303" pitchFamily="18" charset="0"/>
            </a:endParaRPr>
          </a:p>
          <a:p>
            <a:pPr eaLnBrk="1" hangingPunct="1"/>
            <a:r>
              <a:rPr lang="en-US" altLang="en-US" sz="2000" dirty="0">
                <a:latin typeface="Georgia" panose="02040502050405020303" pitchFamily="18" charset="0"/>
              </a:rPr>
              <a:t>Use your power to combat fraud, waste, and abuse.</a:t>
            </a:r>
          </a:p>
          <a:p>
            <a:pPr eaLnBrk="1" hangingPunct="1"/>
            <a:endParaRPr lang="en-US" altLang="en-US" sz="2000" dirty="0">
              <a:latin typeface="Georgia" panose="02040502050405020303" pitchFamily="18" charset="0"/>
            </a:endParaRPr>
          </a:p>
          <a:p>
            <a:pPr eaLnBrk="1" hangingPunct="1"/>
            <a:r>
              <a:rPr lang="en-US" altLang="en-US" sz="2000" dirty="0">
                <a:latin typeface="Georgia" panose="02040502050405020303" pitchFamily="18" charset="0"/>
              </a:rPr>
              <a:t>You will then be ensuring the continuing success of our agency in providing quality services to our students, residents and other consumers.</a:t>
            </a:r>
          </a:p>
          <a:p>
            <a:pPr eaLnBrk="1" hangingPunct="1"/>
            <a:endParaRPr lang="en-US" altLang="en-US" sz="2400" dirty="0"/>
          </a:p>
          <a:p>
            <a:pPr eaLnBrk="1" hangingPunct="1"/>
            <a:endParaRPr lang="en-US" altLang="en-US" sz="2400" dirty="0"/>
          </a:p>
        </p:txBody>
      </p:sp>
      <p:sp>
        <p:nvSpPr>
          <p:cNvPr id="2" name="Slide Number Placeholder 1">
            <a:extLst>
              <a:ext uri="{FF2B5EF4-FFF2-40B4-BE49-F238E27FC236}">
                <a16:creationId xmlns:a16="http://schemas.microsoft.com/office/drawing/2014/main" id="{3A8DDEA1-64C6-4F29-9A52-4B3A3951DDE8}"/>
              </a:ext>
            </a:extLst>
          </p:cNvPr>
          <p:cNvSpPr>
            <a:spLocks noGrp="1"/>
          </p:cNvSpPr>
          <p:nvPr>
            <p:ph type="sldNum" sz="quarter" idx="12"/>
          </p:nvPr>
        </p:nvSpPr>
        <p:spPr/>
        <p:txBody>
          <a:bodyPr/>
          <a:lstStyle/>
          <a:p>
            <a:fld id="{00E15408-1BCD-4C86-B063-3DF0651C6689}" type="slidenum">
              <a:rPr lang="en-US" altLang="en-US" smtClean="0"/>
              <a:pPr/>
              <a:t>21</a:t>
            </a:fld>
            <a:endParaRPr lang="en-US"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685800"/>
            <a:ext cx="7956550" cy="1185863"/>
          </a:xfrm>
        </p:spPr>
        <p:txBody>
          <a:bodyPr>
            <a:normAutofit fontScale="90000"/>
          </a:bodyPr>
          <a:lstStyle/>
          <a:p>
            <a:pPr eaLnBrk="1" hangingPunct="1"/>
            <a:br>
              <a:rPr lang="en-US" altLang="en-US" sz="2400" b="1" dirty="0">
                <a:solidFill>
                  <a:schemeClr val="accent6">
                    <a:lumMod val="75000"/>
                  </a:schemeClr>
                </a:solidFill>
                <a:latin typeface="Georgia" panose="02040502050405020303" pitchFamily="18" charset="0"/>
              </a:rPr>
            </a:br>
            <a:r>
              <a:rPr lang="en-US" altLang="en-US" sz="2400" b="1" dirty="0">
                <a:solidFill>
                  <a:schemeClr val="accent6">
                    <a:lumMod val="75000"/>
                  </a:schemeClr>
                </a:solidFill>
                <a:latin typeface="Georgia" panose="02040502050405020303" pitchFamily="18" charset="0"/>
              </a:rPr>
              <a:t>Element #1</a:t>
            </a:r>
            <a:br>
              <a:rPr lang="en-US" altLang="en-US" sz="2400" b="1" dirty="0">
                <a:solidFill>
                  <a:schemeClr val="accent6">
                    <a:lumMod val="75000"/>
                  </a:schemeClr>
                </a:solidFill>
                <a:latin typeface="Georgia" panose="02040502050405020303" pitchFamily="18" charset="0"/>
              </a:rPr>
            </a:br>
            <a:r>
              <a:rPr lang="en-US" altLang="en-US" sz="3600" b="1" dirty="0">
                <a:solidFill>
                  <a:schemeClr val="accent6">
                    <a:lumMod val="75000"/>
                  </a:schemeClr>
                </a:solidFill>
                <a:latin typeface="Georgia" panose="02040502050405020303" pitchFamily="18" charset="0"/>
              </a:rPr>
              <a:t>Written Code and Standards</a:t>
            </a:r>
            <a:br>
              <a:rPr lang="en-US" altLang="en-US" sz="3600" b="1" dirty="0">
                <a:solidFill>
                  <a:schemeClr val="accent6">
                    <a:lumMod val="75000"/>
                  </a:schemeClr>
                </a:solidFill>
                <a:latin typeface="Georgia" panose="02040502050405020303" pitchFamily="18" charset="0"/>
              </a:rPr>
            </a:br>
            <a:br>
              <a:rPr lang="en-US" altLang="en-US" sz="3200" b="1" dirty="0">
                <a:solidFill>
                  <a:schemeClr val="accent6">
                    <a:lumMod val="75000"/>
                  </a:schemeClr>
                </a:solidFill>
                <a:latin typeface="Georgia" panose="02040502050405020303" pitchFamily="18" charset="0"/>
              </a:rPr>
            </a:br>
            <a:endParaRPr lang="en-US" altLang="en-US" sz="3200" b="1" dirty="0">
              <a:solidFill>
                <a:schemeClr val="accent6">
                  <a:lumMod val="75000"/>
                </a:schemeClr>
              </a:solidFill>
              <a:latin typeface="Georgia" panose="02040502050405020303" pitchFamily="18" charset="0"/>
            </a:endParaRPr>
          </a:p>
        </p:txBody>
      </p:sp>
      <p:sp>
        <p:nvSpPr>
          <p:cNvPr id="17411" name="Rectangle 3"/>
          <p:cNvSpPr>
            <a:spLocks noGrp="1" noChangeArrowheads="1"/>
          </p:cNvSpPr>
          <p:nvPr>
            <p:ph type="body" idx="1"/>
          </p:nvPr>
        </p:nvSpPr>
        <p:spPr/>
        <p:txBody>
          <a:bodyPr/>
          <a:lstStyle/>
          <a:p>
            <a:pPr eaLnBrk="1" hangingPunct="1">
              <a:lnSpc>
                <a:spcPct val="90000"/>
              </a:lnSpc>
              <a:buFontTx/>
              <a:buNone/>
            </a:pPr>
            <a:endParaRPr lang="en-US" altLang="en-US" sz="3600" b="1" dirty="0"/>
          </a:p>
          <a:p>
            <a:pPr eaLnBrk="1" hangingPunct="1">
              <a:lnSpc>
                <a:spcPct val="90000"/>
              </a:lnSpc>
              <a:buFontTx/>
              <a:buNone/>
            </a:pPr>
            <a:r>
              <a:rPr lang="en-US" altLang="en-US" sz="2400" b="1" dirty="0">
                <a:latin typeface="Georgia" panose="02040502050405020303" pitchFamily="18" charset="0"/>
              </a:rPr>
              <a:t>Written Code &amp; Standards include:</a:t>
            </a:r>
          </a:p>
          <a:p>
            <a:pPr eaLnBrk="1" hangingPunct="1">
              <a:lnSpc>
                <a:spcPct val="90000"/>
              </a:lnSpc>
              <a:buFontTx/>
              <a:buNone/>
            </a:pPr>
            <a:endParaRPr lang="en-US" altLang="en-US" sz="2400" b="1" dirty="0">
              <a:latin typeface="Georgia" panose="02040502050405020303" pitchFamily="18" charset="0"/>
            </a:endParaRPr>
          </a:p>
          <a:p>
            <a:pPr eaLnBrk="1" hangingPunct="1">
              <a:lnSpc>
                <a:spcPct val="90000"/>
              </a:lnSpc>
            </a:pPr>
            <a:r>
              <a:rPr lang="en-US" altLang="en-US" sz="2400" dirty="0">
                <a:latin typeface="Georgia" panose="02040502050405020303" pitchFamily="18" charset="0"/>
              </a:rPr>
              <a:t>Compliance Expectations (Code of Ethics) </a:t>
            </a:r>
          </a:p>
          <a:p>
            <a:pPr eaLnBrk="1" hangingPunct="1">
              <a:lnSpc>
                <a:spcPct val="90000"/>
              </a:lnSpc>
            </a:pPr>
            <a:endParaRPr lang="en-US" altLang="en-US" sz="2400" dirty="0">
              <a:latin typeface="Georgia" panose="02040502050405020303" pitchFamily="18" charset="0"/>
            </a:endParaRPr>
          </a:p>
          <a:p>
            <a:pPr eaLnBrk="1" hangingPunct="1">
              <a:lnSpc>
                <a:spcPct val="90000"/>
              </a:lnSpc>
            </a:pPr>
            <a:r>
              <a:rPr lang="en-US" altLang="en-US" sz="2400" dirty="0">
                <a:latin typeface="Georgia" panose="02040502050405020303" pitchFamily="18" charset="0"/>
              </a:rPr>
              <a:t>Compliance Standards (Policies &amp; Procedures)</a:t>
            </a:r>
          </a:p>
          <a:p>
            <a:pPr eaLnBrk="1" hangingPunct="1">
              <a:lnSpc>
                <a:spcPct val="90000"/>
              </a:lnSpc>
            </a:pPr>
            <a:endParaRPr lang="en-US" altLang="en-US" sz="2400" dirty="0">
              <a:latin typeface="Georgia" panose="02040502050405020303" pitchFamily="18" charset="0"/>
            </a:endParaRPr>
          </a:p>
          <a:p>
            <a:pPr eaLnBrk="1" hangingPunct="1">
              <a:lnSpc>
                <a:spcPct val="90000"/>
              </a:lnSpc>
            </a:pPr>
            <a:r>
              <a:rPr lang="en-US" altLang="en-US" sz="2400" dirty="0">
                <a:latin typeface="Georgia" panose="02040502050405020303" pitchFamily="18" charset="0"/>
              </a:rPr>
              <a:t>False Claims Act Policy</a:t>
            </a:r>
          </a:p>
        </p:txBody>
      </p:sp>
      <p:pic>
        <p:nvPicPr>
          <p:cNvPr id="17412" name="Picture 4" descr="MCj044173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975" y="50609"/>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4B9E220-15CD-4382-BD5A-9205089FB630}"/>
              </a:ext>
            </a:extLst>
          </p:cNvPr>
          <p:cNvSpPr>
            <a:spLocks noGrp="1"/>
          </p:cNvSpPr>
          <p:nvPr>
            <p:ph type="sldNum" sz="quarter" idx="12"/>
          </p:nvPr>
        </p:nvSpPr>
        <p:spPr/>
        <p:txBody>
          <a:bodyPr/>
          <a:lstStyle/>
          <a:p>
            <a:fld id="{00E15408-1BCD-4C86-B063-3DF0651C6689}" type="slidenum">
              <a:rPr lang="en-US" altLang="en-US" smtClean="0"/>
              <a:pPr/>
              <a:t>22</a:t>
            </a:fld>
            <a:endParaRPr lang="en-US"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en-US" altLang="en-US" sz="4000" b="1" dirty="0">
                <a:solidFill>
                  <a:schemeClr val="accent6">
                    <a:lumMod val="75000"/>
                  </a:schemeClr>
                </a:solidFill>
                <a:latin typeface="Georgia" panose="02040502050405020303" pitchFamily="18" charset="0"/>
              </a:rPr>
              <a:t>Code of Ethics:</a:t>
            </a:r>
            <a:r>
              <a:rPr lang="en-US" altLang="en-US" sz="4000" dirty="0">
                <a:solidFill>
                  <a:schemeClr val="accent6">
                    <a:lumMod val="75000"/>
                  </a:schemeClr>
                </a:solidFill>
                <a:latin typeface="Georgia" panose="02040502050405020303" pitchFamily="18" charset="0"/>
              </a:rPr>
              <a:t> </a:t>
            </a:r>
            <a:br>
              <a:rPr lang="en-US" altLang="en-US" sz="4000" dirty="0">
                <a:solidFill>
                  <a:schemeClr val="accent6">
                    <a:lumMod val="75000"/>
                  </a:schemeClr>
                </a:solidFill>
                <a:latin typeface="Georgia" panose="02040502050405020303" pitchFamily="18" charset="0"/>
              </a:rPr>
            </a:br>
            <a:r>
              <a:rPr lang="en-US" altLang="en-US" sz="2400" u="sng" dirty="0">
                <a:solidFill>
                  <a:schemeClr val="accent6">
                    <a:lumMod val="75000"/>
                  </a:schemeClr>
                </a:solidFill>
                <a:effectLst/>
                <a:latin typeface="Georgia" panose="02040502050405020303" pitchFamily="18" charset="0"/>
              </a:rPr>
              <a:t>Six Simple Guidelines</a:t>
            </a:r>
          </a:p>
        </p:txBody>
      </p:sp>
      <p:sp>
        <p:nvSpPr>
          <p:cNvPr id="18435" name="Rectangle 3"/>
          <p:cNvSpPr>
            <a:spLocks noGrp="1" noChangeArrowheads="1"/>
          </p:cNvSpPr>
          <p:nvPr>
            <p:ph type="body" idx="1"/>
          </p:nvPr>
        </p:nvSpPr>
        <p:spPr/>
        <p:txBody>
          <a:bodyPr>
            <a:normAutofit lnSpcReduction="10000"/>
          </a:bodyPr>
          <a:lstStyle/>
          <a:p>
            <a:pPr marL="609600" indent="-609600" eaLnBrk="1" hangingPunct="1">
              <a:lnSpc>
                <a:spcPct val="150000"/>
              </a:lnSpc>
              <a:spcAft>
                <a:spcPct val="20000"/>
              </a:spcAft>
              <a:buFontTx/>
              <a:buAutoNum type="arabicPeriod"/>
            </a:pPr>
            <a:r>
              <a:rPr lang="en-US" altLang="en-US" sz="2000" dirty="0">
                <a:latin typeface="Georgia" panose="02040502050405020303" pitchFamily="18" charset="0"/>
                <a:cs typeface="Calibri" panose="020F0502020204030204" pitchFamily="34" charset="0"/>
              </a:rPr>
              <a:t>Perform your duties in a professional, courteous manner towards co-workers, service recipients, and others who deal with ACDS.</a:t>
            </a:r>
          </a:p>
          <a:p>
            <a:pPr marL="609600" indent="-609600" eaLnBrk="1" hangingPunct="1">
              <a:lnSpc>
                <a:spcPct val="150000"/>
              </a:lnSpc>
              <a:spcAft>
                <a:spcPct val="20000"/>
              </a:spcAft>
              <a:buFontTx/>
              <a:buAutoNum type="arabicPeriod"/>
            </a:pPr>
            <a:r>
              <a:rPr lang="en-US" altLang="en-US" sz="2000" dirty="0">
                <a:latin typeface="Georgia" panose="02040502050405020303" pitchFamily="18" charset="0"/>
                <a:cs typeface="Calibri" panose="020F0502020204030204" pitchFamily="34" charset="0"/>
              </a:rPr>
              <a:t>Create a safe and secure work environment. </a:t>
            </a:r>
          </a:p>
          <a:p>
            <a:pPr marL="609600" indent="-609600" eaLnBrk="1" hangingPunct="1">
              <a:lnSpc>
                <a:spcPct val="150000"/>
              </a:lnSpc>
              <a:spcAft>
                <a:spcPct val="20000"/>
              </a:spcAft>
              <a:buFontTx/>
              <a:buAutoNum type="arabicPeriod"/>
            </a:pPr>
            <a:r>
              <a:rPr lang="en-US" altLang="en-US" sz="2000" dirty="0">
                <a:latin typeface="Georgia" panose="02040502050405020303" pitchFamily="18" charset="0"/>
                <a:cs typeface="Calibri" panose="020F0502020204030204" pitchFamily="34" charset="0"/>
              </a:rPr>
              <a:t>Be a good custodian of ACDS Property.  </a:t>
            </a:r>
          </a:p>
          <a:p>
            <a:pPr marL="609600" indent="-609600" eaLnBrk="1" hangingPunct="1">
              <a:lnSpc>
                <a:spcPct val="150000"/>
              </a:lnSpc>
              <a:spcAft>
                <a:spcPct val="20000"/>
              </a:spcAft>
              <a:buFontTx/>
              <a:buAutoNum type="arabicPeriod"/>
            </a:pPr>
            <a:r>
              <a:rPr lang="en-US" altLang="en-US" sz="2000" dirty="0">
                <a:latin typeface="Georgia" panose="02040502050405020303" pitchFamily="18" charset="0"/>
                <a:cs typeface="Calibri" panose="020F0502020204030204" pitchFamily="34" charset="0"/>
              </a:rPr>
              <a:t>Maintain privacy and confidentiality for those people we serve (and their families).  </a:t>
            </a:r>
          </a:p>
          <a:p>
            <a:pPr marL="609600" indent="-609600" eaLnBrk="1" hangingPunct="1">
              <a:lnSpc>
                <a:spcPct val="150000"/>
              </a:lnSpc>
              <a:spcAft>
                <a:spcPct val="20000"/>
              </a:spcAft>
              <a:buFontTx/>
              <a:buAutoNum type="arabicPeriod"/>
            </a:pPr>
            <a:r>
              <a:rPr lang="en-US" altLang="en-US" sz="2000" dirty="0">
                <a:latin typeface="Georgia" panose="02040502050405020303" pitchFamily="18" charset="0"/>
                <a:cs typeface="Calibri" panose="020F0502020204030204" pitchFamily="34" charset="0"/>
              </a:rPr>
              <a:t>Maintain privacy and confidentiality for the agency, its services and methods.</a:t>
            </a:r>
          </a:p>
          <a:p>
            <a:pPr marL="609600" indent="-609600" eaLnBrk="1" hangingPunct="1">
              <a:lnSpc>
                <a:spcPct val="150000"/>
              </a:lnSpc>
              <a:spcAft>
                <a:spcPct val="20000"/>
              </a:spcAft>
              <a:buFontTx/>
              <a:buAutoNum type="arabicPeriod"/>
            </a:pPr>
            <a:r>
              <a:rPr lang="en-US" altLang="en-US" sz="2000" dirty="0">
                <a:latin typeface="Georgia" panose="02040502050405020303" pitchFamily="18" charset="0"/>
                <a:cs typeface="Calibri" panose="020F0502020204030204" pitchFamily="34" charset="0"/>
              </a:rPr>
              <a:t>Support open and prompt communication. </a:t>
            </a:r>
          </a:p>
        </p:txBody>
      </p:sp>
      <p:sp>
        <p:nvSpPr>
          <p:cNvPr id="2" name="Slide Number Placeholder 1">
            <a:extLst>
              <a:ext uri="{FF2B5EF4-FFF2-40B4-BE49-F238E27FC236}">
                <a16:creationId xmlns:a16="http://schemas.microsoft.com/office/drawing/2014/main" id="{5104C1CD-BF15-4E93-9F7C-68E67B876006}"/>
              </a:ext>
            </a:extLst>
          </p:cNvPr>
          <p:cNvSpPr>
            <a:spLocks noGrp="1"/>
          </p:cNvSpPr>
          <p:nvPr>
            <p:ph type="sldNum" sz="quarter" idx="12"/>
          </p:nvPr>
        </p:nvSpPr>
        <p:spPr/>
        <p:txBody>
          <a:bodyPr/>
          <a:lstStyle/>
          <a:p>
            <a:fld id="{00E15408-1BCD-4C86-B063-3DF0651C6689}" type="slidenum">
              <a:rPr lang="en-US" altLang="en-US" smtClean="0"/>
              <a:pPr/>
              <a:t>23</a:t>
            </a:fld>
            <a:endParaRPr lang="en-US" alt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algn="ctr" eaLnBrk="1" hangingPunct="1"/>
            <a:r>
              <a:rPr lang="en-US" altLang="en-US" sz="4000" dirty="0">
                <a:solidFill>
                  <a:schemeClr val="accent6">
                    <a:lumMod val="75000"/>
                  </a:schemeClr>
                </a:solidFill>
              </a:rPr>
              <a:t>Compliance Standards:</a:t>
            </a:r>
            <a:br>
              <a:rPr lang="en-US" altLang="en-US" sz="4000" dirty="0">
                <a:solidFill>
                  <a:schemeClr val="accent6">
                    <a:lumMod val="75000"/>
                  </a:schemeClr>
                </a:solidFill>
              </a:rPr>
            </a:br>
            <a:r>
              <a:rPr lang="en-US" altLang="en-US" sz="2400" b="1" u="sng" dirty="0">
                <a:solidFill>
                  <a:schemeClr val="accent6">
                    <a:lumMod val="75000"/>
                  </a:schemeClr>
                </a:solidFill>
              </a:rPr>
              <a:t>Billing &amp; Documentation</a:t>
            </a:r>
            <a:br>
              <a:rPr lang="en-US" altLang="en-US" sz="2400" dirty="0">
                <a:solidFill>
                  <a:schemeClr val="accent2"/>
                </a:solidFill>
              </a:rPr>
            </a:br>
            <a:endParaRPr lang="en-US" altLang="en-US" sz="2400" dirty="0">
              <a:solidFill>
                <a:schemeClr val="accent2"/>
              </a:solidFill>
            </a:endParaRPr>
          </a:p>
        </p:txBody>
      </p:sp>
      <p:sp>
        <p:nvSpPr>
          <p:cNvPr id="19459" name="Rectangle 3"/>
          <p:cNvSpPr>
            <a:spLocks noGrp="1" noChangeArrowheads="1"/>
          </p:cNvSpPr>
          <p:nvPr>
            <p:ph type="body" idx="1"/>
          </p:nvPr>
        </p:nvSpPr>
        <p:spPr>
          <a:xfrm>
            <a:off x="381000" y="2743200"/>
            <a:ext cx="8229600" cy="3581400"/>
          </a:xfrm>
        </p:spPr>
        <p:txBody>
          <a:bodyPr/>
          <a:lstStyle/>
          <a:p>
            <a:pPr marL="609600" indent="-609600" eaLnBrk="1" hangingPunct="1">
              <a:lnSpc>
                <a:spcPct val="80000"/>
              </a:lnSpc>
            </a:pPr>
            <a:r>
              <a:rPr lang="en-US" altLang="en-US" sz="2000" dirty="0">
                <a:latin typeface="Georgia" panose="02040502050405020303" pitchFamily="18" charset="0"/>
              </a:rPr>
              <a:t>Billing and coding must be done 100% correctly. There is no room for error. </a:t>
            </a:r>
          </a:p>
          <a:p>
            <a:pPr marL="609600" indent="-609600" eaLnBrk="1" hangingPunct="1">
              <a:lnSpc>
                <a:spcPct val="80000"/>
              </a:lnSpc>
            </a:pPr>
            <a:endParaRPr lang="en-US" altLang="en-US" sz="2000" dirty="0">
              <a:latin typeface="Georgia" panose="02040502050405020303" pitchFamily="18" charset="0"/>
            </a:endParaRPr>
          </a:p>
          <a:p>
            <a:pPr marL="609600" indent="-609600" eaLnBrk="1" hangingPunct="1">
              <a:lnSpc>
                <a:spcPct val="80000"/>
              </a:lnSpc>
            </a:pPr>
            <a:r>
              <a:rPr lang="en-US" altLang="en-US" sz="2000" dirty="0">
                <a:latin typeface="Georgia" panose="02040502050405020303" pitchFamily="18" charset="0"/>
              </a:rPr>
              <a:t>That means that there must be </a:t>
            </a:r>
            <a:r>
              <a:rPr lang="en-US" altLang="en-US" sz="2000" b="1" i="1" dirty="0">
                <a:solidFill>
                  <a:srgbClr val="FF0000"/>
                </a:solidFill>
                <a:latin typeface="Georgia" panose="02040502050405020303" pitchFamily="18" charset="0"/>
              </a:rPr>
              <a:t>checks and balances </a:t>
            </a:r>
            <a:r>
              <a:rPr lang="en-US" altLang="en-US" sz="2000" dirty="0">
                <a:latin typeface="Georgia" panose="02040502050405020303" pitchFamily="18" charset="0"/>
              </a:rPr>
              <a:t>in place to assure that no billing request is forwarded to Fiscal that does not have all the requirements for billing in place. This includes a service rendered in accordance with Federal and state regulations with supporting documentation in the form of assessments, treatment plans, progress notes, etc.</a:t>
            </a:r>
          </a:p>
          <a:p>
            <a:pPr marL="609600" indent="-609600" eaLnBrk="1" hangingPunct="1">
              <a:lnSpc>
                <a:spcPct val="80000"/>
              </a:lnSpc>
            </a:pPr>
            <a:endParaRPr lang="en-US" altLang="en-US" sz="2000" dirty="0">
              <a:latin typeface="Georgia" panose="02040502050405020303" pitchFamily="18" charset="0"/>
            </a:endParaRPr>
          </a:p>
          <a:p>
            <a:pPr marL="609600" indent="-609600" eaLnBrk="1" hangingPunct="1">
              <a:lnSpc>
                <a:spcPct val="80000"/>
              </a:lnSpc>
            </a:pPr>
            <a:r>
              <a:rPr lang="en-US" altLang="en-US" sz="2000" dirty="0">
                <a:latin typeface="Georgia" panose="02040502050405020303" pitchFamily="18" charset="0"/>
              </a:rPr>
              <a:t>We must suspend billing if for any reason it does not comply with the program and payment standards in regulation.</a:t>
            </a:r>
          </a:p>
        </p:txBody>
      </p:sp>
      <p:pic>
        <p:nvPicPr>
          <p:cNvPr id="19460" name="Picture 4" descr="MCBD10508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990600"/>
            <a:ext cx="14017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ChangeArrowheads="1"/>
          </p:cNvSpPr>
          <p:nvPr/>
        </p:nvSpPr>
        <p:spPr bwMode="auto">
          <a:xfrm>
            <a:off x="381000" y="15240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r>
              <a:rPr lang="en-US" altLang="en-US" sz="2000" dirty="0">
                <a:latin typeface="Georgia" panose="02040502050405020303" pitchFamily="18" charset="0"/>
              </a:rPr>
              <a:t>Billing is considered a high-risk activity for ACDS because of the potential of receiving “improper payments” or in other words, receiving money for which we are </a:t>
            </a:r>
            <a:r>
              <a:rPr lang="en-US" altLang="en-US" sz="2000" b="1" i="1" dirty="0">
                <a:solidFill>
                  <a:srgbClr val="FF0000"/>
                </a:solidFill>
                <a:latin typeface="Georgia" panose="02040502050405020303" pitchFamily="18" charset="0"/>
              </a:rPr>
              <a:t>not legally entitled</a:t>
            </a:r>
            <a:r>
              <a:rPr lang="en-US" altLang="en-US" sz="2000" dirty="0">
                <a:latin typeface="Georgia" panose="02040502050405020303" pitchFamily="18" charset="0"/>
              </a:rPr>
              <a:t>.  </a:t>
            </a:r>
          </a:p>
          <a:p>
            <a:pPr eaLnBrk="1" hangingPunct="1">
              <a:lnSpc>
                <a:spcPct val="80000"/>
              </a:lnSpc>
            </a:pPr>
            <a:endParaRPr lang="en-US" altLang="en-US" sz="2000" dirty="0"/>
          </a:p>
        </p:txBody>
      </p:sp>
      <p:sp>
        <p:nvSpPr>
          <p:cNvPr id="2" name="Slide Number Placeholder 1">
            <a:extLst>
              <a:ext uri="{FF2B5EF4-FFF2-40B4-BE49-F238E27FC236}">
                <a16:creationId xmlns:a16="http://schemas.microsoft.com/office/drawing/2014/main" id="{F0513D72-BD0A-493F-A07C-9660BF43D601}"/>
              </a:ext>
            </a:extLst>
          </p:cNvPr>
          <p:cNvSpPr>
            <a:spLocks noGrp="1"/>
          </p:cNvSpPr>
          <p:nvPr>
            <p:ph type="sldNum" sz="quarter" idx="12"/>
          </p:nvPr>
        </p:nvSpPr>
        <p:spPr/>
        <p:txBody>
          <a:bodyPr/>
          <a:lstStyle/>
          <a:p>
            <a:fld id="{00E15408-1BCD-4C86-B063-3DF0651C6689}" type="slidenum">
              <a:rPr lang="en-US" altLang="en-US" smtClean="0"/>
              <a:pPr/>
              <a:t>24</a:t>
            </a:fld>
            <a:endParaRPr lang="en-US" alt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algn="ctr" eaLnBrk="1" hangingPunct="1"/>
            <a:r>
              <a:rPr lang="en-US" altLang="en-US" sz="4000" dirty="0">
                <a:solidFill>
                  <a:schemeClr val="accent6">
                    <a:lumMod val="75000"/>
                  </a:schemeClr>
                </a:solidFill>
                <a:latin typeface="Georgia" panose="02040502050405020303" pitchFamily="18" charset="0"/>
              </a:rPr>
              <a:t>What does that mean to each of you - Commit to be careful!</a:t>
            </a:r>
          </a:p>
        </p:txBody>
      </p:sp>
      <p:sp>
        <p:nvSpPr>
          <p:cNvPr id="20483" name="Rectangle 3"/>
          <p:cNvSpPr>
            <a:spLocks noGrp="1" noChangeArrowheads="1"/>
          </p:cNvSpPr>
          <p:nvPr>
            <p:ph type="body" idx="1"/>
          </p:nvPr>
        </p:nvSpPr>
        <p:spPr/>
        <p:txBody>
          <a:bodyPr>
            <a:normAutofit/>
          </a:bodyPr>
          <a:lstStyle/>
          <a:p>
            <a:pPr marL="0" indent="0" eaLnBrk="1" hangingPunct="1">
              <a:lnSpc>
                <a:spcPct val="90000"/>
              </a:lnSpc>
              <a:buNone/>
            </a:pPr>
            <a:endParaRPr lang="en-US" altLang="en-US" dirty="0"/>
          </a:p>
          <a:p>
            <a:pPr marL="609600" indent="-609600" eaLnBrk="1" hangingPunct="1">
              <a:lnSpc>
                <a:spcPct val="90000"/>
              </a:lnSpc>
            </a:pPr>
            <a:endParaRPr lang="en-US" altLang="en-US" dirty="0"/>
          </a:p>
          <a:p>
            <a:pPr marL="609600" indent="-609600" eaLnBrk="1" hangingPunct="1">
              <a:lnSpc>
                <a:spcPct val="90000"/>
              </a:lnSpc>
            </a:pPr>
            <a:r>
              <a:rPr lang="en-US" altLang="en-US" sz="2400" dirty="0">
                <a:latin typeface="Georgia" panose="02040502050405020303" pitchFamily="18" charset="0"/>
              </a:rPr>
              <a:t>The only obstacle to billing correctly is for the service provider, program management, and Fiscal to be careless in their duties.</a:t>
            </a:r>
          </a:p>
          <a:p>
            <a:pPr marL="609600" indent="-609600" eaLnBrk="1" hangingPunct="1">
              <a:lnSpc>
                <a:spcPct val="90000"/>
              </a:lnSpc>
            </a:pPr>
            <a:endParaRPr lang="en-US" altLang="en-US" sz="2400" dirty="0">
              <a:latin typeface="Georgia" panose="02040502050405020303" pitchFamily="18" charset="0"/>
            </a:endParaRPr>
          </a:p>
          <a:p>
            <a:pPr marL="609600" indent="-609600" eaLnBrk="1" hangingPunct="1">
              <a:lnSpc>
                <a:spcPct val="90000"/>
              </a:lnSpc>
            </a:pPr>
            <a:r>
              <a:rPr lang="en-US" altLang="en-US" sz="2400" dirty="0">
                <a:latin typeface="Georgia" panose="02040502050405020303" pitchFamily="18" charset="0"/>
              </a:rPr>
              <a:t>Please commit to do your work completely, accurately and timely.</a:t>
            </a:r>
          </a:p>
          <a:p>
            <a:pPr marL="609600" indent="-609600" eaLnBrk="1" hangingPunct="1">
              <a:lnSpc>
                <a:spcPct val="90000"/>
              </a:lnSpc>
            </a:pPr>
            <a:endParaRPr lang="en-US" altLang="en-US" sz="2400" dirty="0">
              <a:latin typeface="Georgia" panose="02040502050405020303" pitchFamily="18" charset="0"/>
            </a:endParaRPr>
          </a:p>
          <a:p>
            <a:pPr marL="609600" indent="-609600" eaLnBrk="1" hangingPunct="1">
              <a:lnSpc>
                <a:spcPct val="90000"/>
              </a:lnSpc>
            </a:pPr>
            <a:r>
              <a:rPr lang="en-US" altLang="en-US" sz="2400" dirty="0">
                <a:latin typeface="Georgia" panose="02040502050405020303" pitchFamily="18" charset="0"/>
              </a:rPr>
              <a:t>Report problems quickly and completely!</a:t>
            </a:r>
          </a:p>
        </p:txBody>
      </p:sp>
      <p:sp>
        <p:nvSpPr>
          <p:cNvPr id="2" name="Slide Number Placeholder 1">
            <a:extLst>
              <a:ext uri="{FF2B5EF4-FFF2-40B4-BE49-F238E27FC236}">
                <a16:creationId xmlns:a16="http://schemas.microsoft.com/office/drawing/2014/main" id="{0B639FBB-2F86-41EA-B32B-E82C055B7B88}"/>
              </a:ext>
            </a:extLst>
          </p:cNvPr>
          <p:cNvSpPr>
            <a:spLocks noGrp="1"/>
          </p:cNvSpPr>
          <p:nvPr>
            <p:ph type="sldNum" sz="quarter" idx="12"/>
          </p:nvPr>
        </p:nvSpPr>
        <p:spPr/>
        <p:txBody>
          <a:bodyPr/>
          <a:lstStyle/>
          <a:p>
            <a:fld id="{00E15408-1BCD-4C86-B063-3DF0651C6689}" type="slidenum">
              <a:rPr lang="en-US" altLang="en-US" smtClean="0"/>
              <a:pPr/>
              <a:t>25</a:t>
            </a:fld>
            <a:endParaRPr lang="en-US" alt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466627"/>
            <a:ext cx="6705600" cy="1143000"/>
          </a:xfrm>
        </p:spPr>
        <p:txBody>
          <a:bodyPr>
            <a:normAutofit fontScale="90000"/>
          </a:bodyPr>
          <a:lstStyle/>
          <a:p>
            <a:pPr algn="ctr" eaLnBrk="1" hangingPunct="1"/>
            <a:br>
              <a:rPr lang="en-US" altLang="en-US" sz="4000" dirty="0">
                <a:solidFill>
                  <a:schemeClr val="accent2"/>
                </a:solidFill>
                <a:latin typeface="Georgia" panose="02040502050405020303" pitchFamily="18" charset="0"/>
              </a:rPr>
            </a:br>
            <a:r>
              <a:rPr lang="en-US" altLang="en-US" sz="4000" dirty="0">
                <a:solidFill>
                  <a:schemeClr val="accent6">
                    <a:lumMod val="75000"/>
                  </a:schemeClr>
                </a:solidFill>
                <a:latin typeface="Georgia" panose="02040502050405020303" pitchFamily="18" charset="0"/>
              </a:rPr>
              <a:t>Compliance Standards:</a:t>
            </a:r>
            <a:br>
              <a:rPr lang="en-US" altLang="en-US" sz="4000" dirty="0">
                <a:solidFill>
                  <a:schemeClr val="accent6">
                    <a:lumMod val="75000"/>
                  </a:schemeClr>
                </a:solidFill>
                <a:latin typeface="Georgia" panose="02040502050405020303" pitchFamily="18" charset="0"/>
              </a:rPr>
            </a:br>
            <a:r>
              <a:rPr lang="en-US" altLang="en-US" sz="2400" b="1" u="sng" dirty="0">
                <a:solidFill>
                  <a:schemeClr val="accent6">
                    <a:lumMod val="75000"/>
                  </a:schemeClr>
                </a:solidFill>
                <a:latin typeface="Georgia" panose="02040502050405020303" pitchFamily="18" charset="0"/>
              </a:rPr>
              <a:t>Business Practices</a:t>
            </a:r>
            <a:br>
              <a:rPr lang="en-US" altLang="en-US" sz="4000" dirty="0">
                <a:solidFill>
                  <a:schemeClr val="accent2"/>
                </a:solidFill>
                <a:latin typeface="Georgia" panose="02040502050405020303" pitchFamily="18" charset="0"/>
              </a:rPr>
            </a:br>
            <a:endParaRPr lang="en-US" altLang="en-US" sz="4000" dirty="0">
              <a:solidFill>
                <a:schemeClr val="accent2"/>
              </a:solidFill>
              <a:latin typeface="Georgia" panose="02040502050405020303" pitchFamily="18" charset="0"/>
            </a:endParaRPr>
          </a:p>
        </p:txBody>
      </p:sp>
      <p:sp>
        <p:nvSpPr>
          <p:cNvPr id="21507" name="Rectangle 3"/>
          <p:cNvSpPr>
            <a:spLocks noGrp="1" noChangeArrowheads="1"/>
          </p:cNvSpPr>
          <p:nvPr>
            <p:ph type="body" idx="1"/>
          </p:nvPr>
        </p:nvSpPr>
        <p:spPr>
          <a:xfrm>
            <a:off x="457200" y="2057400"/>
            <a:ext cx="8229600" cy="4343400"/>
          </a:xfrm>
        </p:spPr>
        <p:txBody>
          <a:bodyPr/>
          <a:lstStyle/>
          <a:p>
            <a:pPr eaLnBrk="1" hangingPunct="1">
              <a:lnSpc>
                <a:spcPct val="80000"/>
              </a:lnSpc>
            </a:pPr>
            <a:endParaRPr lang="en-US" altLang="en-US" sz="1800" b="1" dirty="0"/>
          </a:p>
          <a:p>
            <a:pPr eaLnBrk="1" hangingPunct="1">
              <a:lnSpc>
                <a:spcPct val="80000"/>
              </a:lnSpc>
            </a:pPr>
            <a:r>
              <a:rPr lang="en-US" altLang="en-US" sz="2000" dirty="0">
                <a:latin typeface="Georgia" panose="02040502050405020303" pitchFamily="18" charset="0"/>
              </a:rPr>
              <a:t>Business practices cover business transactions, business records, cost reports, purchasing, conflicts of interest, payments, gifts and hospitality.</a:t>
            </a:r>
          </a:p>
          <a:p>
            <a:pPr eaLnBrk="1" hangingPunct="1">
              <a:lnSpc>
                <a:spcPct val="80000"/>
              </a:lnSpc>
            </a:pPr>
            <a:endParaRPr lang="en-US" altLang="en-US" sz="2000" dirty="0">
              <a:latin typeface="Georgia" panose="02040502050405020303" pitchFamily="18" charset="0"/>
            </a:endParaRPr>
          </a:p>
          <a:p>
            <a:pPr eaLnBrk="1" hangingPunct="1">
              <a:lnSpc>
                <a:spcPct val="80000"/>
              </a:lnSpc>
            </a:pPr>
            <a:r>
              <a:rPr lang="en-US" altLang="en-US" sz="2000" dirty="0">
                <a:latin typeface="Georgia" panose="02040502050405020303" pitchFamily="18" charset="0"/>
              </a:rPr>
              <a:t>Follow Agency policies related to these topics:</a:t>
            </a:r>
          </a:p>
          <a:p>
            <a:pPr lvl="1">
              <a:lnSpc>
                <a:spcPct val="80000"/>
              </a:lnSpc>
            </a:pPr>
            <a:endParaRPr lang="en-US" altLang="en-US" sz="1800" dirty="0">
              <a:latin typeface="Georgia" panose="02040502050405020303" pitchFamily="18" charset="0"/>
            </a:endParaRPr>
          </a:p>
          <a:p>
            <a:pPr lvl="1">
              <a:lnSpc>
                <a:spcPct val="80000"/>
              </a:lnSpc>
            </a:pPr>
            <a:r>
              <a:rPr lang="en-US" altLang="en-US" sz="1800" dirty="0">
                <a:latin typeface="Georgia" panose="02040502050405020303" pitchFamily="18" charset="0"/>
              </a:rPr>
              <a:t>Do not alter records without supervisory approval.</a:t>
            </a:r>
          </a:p>
          <a:p>
            <a:pPr lvl="1">
              <a:lnSpc>
                <a:spcPct val="80000"/>
              </a:lnSpc>
            </a:pPr>
            <a:endParaRPr lang="en-US" altLang="en-US" sz="1800" dirty="0">
              <a:latin typeface="Georgia" panose="02040502050405020303" pitchFamily="18" charset="0"/>
            </a:endParaRPr>
          </a:p>
          <a:p>
            <a:pPr lvl="1">
              <a:lnSpc>
                <a:spcPct val="80000"/>
              </a:lnSpc>
            </a:pPr>
            <a:r>
              <a:rPr lang="en-US" altLang="en-US" sz="1800" dirty="0">
                <a:latin typeface="Georgia" panose="02040502050405020303" pitchFamily="18" charset="0"/>
              </a:rPr>
              <a:t>Never back-date records.</a:t>
            </a:r>
          </a:p>
          <a:p>
            <a:pPr lvl="1">
              <a:lnSpc>
                <a:spcPct val="80000"/>
              </a:lnSpc>
            </a:pPr>
            <a:endParaRPr lang="en-US" altLang="en-US" sz="1800" dirty="0">
              <a:highlight>
                <a:srgbClr val="FFFF00"/>
              </a:highlight>
              <a:latin typeface="Georgia" panose="02040502050405020303" pitchFamily="18" charset="0"/>
            </a:endParaRPr>
          </a:p>
          <a:p>
            <a:pPr lvl="1">
              <a:lnSpc>
                <a:spcPct val="80000"/>
              </a:lnSpc>
            </a:pPr>
            <a:r>
              <a:rPr lang="en-US" altLang="en-US" sz="1800" dirty="0">
                <a:latin typeface="Georgia" panose="02040502050405020303" pitchFamily="18" charset="0"/>
              </a:rPr>
              <a:t>Record retention regulations.</a:t>
            </a:r>
          </a:p>
          <a:p>
            <a:pPr lvl="1">
              <a:lnSpc>
                <a:spcPct val="80000"/>
              </a:lnSpc>
            </a:pPr>
            <a:endParaRPr lang="en-US" altLang="en-US" sz="1800" dirty="0">
              <a:latin typeface="Georgia" panose="02040502050405020303" pitchFamily="18" charset="0"/>
            </a:endParaRPr>
          </a:p>
          <a:p>
            <a:pPr lvl="1">
              <a:lnSpc>
                <a:spcPct val="80000"/>
              </a:lnSpc>
            </a:pPr>
            <a:r>
              <a:rPr lang="en-US" altLang="en-US" sz="1800" dirty="0">
                <a:latin typeface="Georgia" panose="02040502050405020303" pitchFamily="18" charset="0"/>
              </a:rPr>
              <a:t>HIPAA &amp; FERPA privacy and security standards.</a:t>
            </a:r>
          </a:p>
        </p:txBody>
      </p:sp>
      <p:pic>
        <p:nvPicPr>
          <p:cNvPr id="21508" name="Picture 4" descr="j0233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28600"/>
            <a:ext cx="18764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FA43E45-B512-422A-A5F8-37DD3C99F9C1}"/>
              </a:ext>
            </a:extLst>
          </p:cNvPr>
          <p:cNvSpPr>
            <a:spLocks noGrp="1"/>
          </p:cNvSpPr>
          <p:nvPr>
            <p:ph type="sldNum" sz="quarter" idx="12"/>
          </p:nvPr>
        </p:nvSpPr>
        <p:spPr/>
        <p:txBody>
          <a:bodyPr/>
          <a:lstStyle/>
          <a:p>
            <a:fld id="{00E15408-1BCD-4C86-B063-3DF0651C6689}" type="slidenum">
              <a:rPr lang="en-US" altLang="en-US" smtClean="0"/>
              <a:pPr/>
              <a:t>26</a:t>
            </a:fld>
            <a:endParaRPr lang="en-US" alt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304800" y="1539875"/>
            <a:ext cx="8534400" cy="4495800"/>
          </a:xfrm>
        </p:spPr>
        <p:txBody>
          <a:bodyPr>
            <a:normAutofit/>
          </a:bodyPr>
          <a:lstStyle/>
          <a:p>
            <a:pPr eaLnBrk="1" hangingPunct="1">
              <a:lnSpc>
                <a:spcPct val="90000"/>
              </a:lnSpc>
              <a:spcAft>
                <a:spcPct val="50000"/>
              </a:spcAft>
            </a:pPr>
            <a:r>
              <a:rPr lang="en-US" altLang="en-US" sz="2000" dirty="0">
                <a:latin typeface="Georgia" panose="02040502050405020303" pitchFamily="18" charset="0"/>
              </a:rPr>
              <a:t>Failure to comply with the False Claims Act(s) and Whistleblower Protection Policy are violations of both state and federal law.</a:t>
            </a:r>
          </a:p>
          <a:p>
            <a:pPr eaLnBrk="1" hangingPunct="1">
              <a:lnSpc>
                <a:spcPct val="90000"/>
              </a:lnSpc>
              <a:spcAft>
                <a:spcPct val="50000"/>
              </a:spcAft>
            </a:pPr>
            <a:endParaRPr lang="en-US" altLang="en-US" sz="2000" dirty="0">
              <a:latin typeface="Georgia" panose="02040502050405020303" pitchFamily="18" charset="0"/>
            </a:endParaRPr>
          </a:p>
          <a:p>
            <a:pPr eaLnBrk="1" hangingPunct="1">
              <a:lnSpc>
                <a:spcPct val="90000"/>
              </a:lnSpc>
              <a:spcAft>
                <a:spcPct val="50000"/>
              </a:spcAft>
            </a:pPr>
            <a:r>
              <a:rPr lang="en-US" altLang="en-US" sz="2000" dirty="0">
                <a:latin typeface="Georgia" panose="02040502050405020303" pitchFamily="18" charset="0"/>
              </a:rPr>
              <a:t>Providing false information to state and federal government is a crime. Violations are enforceable against both ACDS and its staff.</a:t>
            </a:r>
          </a:p>
          <a:p>
            <a:pPr eaLnBrk="1" hangingPunct="1">
              <a:lnSpc>
                <a:spcPct val="90000"/>
              </a:lnSpc>
              <a:spcAft>
                <a:spcPct val="50000"/>
              </a:spcAft>
            </a:pPr>
            <a:endParaRPr lang="en-US" altLang="en-US" sz="2000" dirty="0">
              <a:latin typeface="Georgia" panose="02040502050405020303" pitchFamily="18" charset="0"/>
            </a:endParaRPr>
          </a:p>
          <a:p>
            <a:pPr eaLnBrk="1" hangingPunct="1">
              <a:lnSpc>
                <a:spcPct val="90000"/>
              </a:lnSpc>
              <a:spcAft>
                <a:spcPct val="50000"/>
              </a:spcAft>
            </a:pPr>
            <a:r>
              <a:rPr lang="en-US" altLang="en-US" sz="2000" dirty="0">
                <a:latin typeface="Georgia" panose="02040502050405020303" pitchFamily="18" charset="0"/>
              </a:rPr>
              <a:t>ACDS expects complete truthfulness and transparency when dealing with state and federal governmental agencies.</a:t>
            </a:r>
          </a:p>
        </p:txBody>
      </p:sp>
      <p:pic>
        <p:nvPicPr>
          <p:cNvPr id="22532" name="Picture 5" descr="MCj025214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5600" y="1752600"/>
            <a:ext cx="731837" cy="49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6"/>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dirty="0">
                <a:solidFill>
                  <a:schemeClr val="accent6">
                    <a:lumMod val="75000"/>
                  </a:schemeClr>
                </a:solidFill>
                <a:latin typeface="Georgia" panose="02040502050405020303" pitchFamily="18" charset="0"/>
              </a:rPr>
              <a:t>Compliance Standards</a:t>
            </a:r>
            <a:br>
              <a:rPr lang="en-US" altLang="en-US" sz="4000" dirty="0">
                <a:solidFill>
                  <a:schemeClr val="accent6">
                    <a:lumMod val="75000"/>
                  </a:schemeClr>
                </a:solidFill>
                <a:latin typeface="Georgia" panose="02040502050405020303" pitchFamily="18" charset="0"/>
              </a:rPr>
            </a:br>
            <a:r>
              <a:rPr lang="en-US" altLang="en-US" sz="2400" b="1" u="sng" dirty="0">
                <a:solidFill>
                  <a:schemeClr val="accent6">
                    <a:lumMod val="75000"/>
                  </a:schemeClr>
                </a:solidFill>
                <a:latin typeface="Georgia" panose="02040502050405020303" pitchFamily="18" charset="0"/>
              </a:rPr>
              <a:t>Consequences &amp; Enforcement</a:t>
            </a:r>
            <a:br>
              <a:rPr lang="en-US" altLang="en-US" sz="2400" dirty="0">
                <a:solidFill>
                  <a:schemeClr val="accent6">
                    <a:lumMod val="75000"/>
                  </a:schemeClr>
                </a:solidFill>
                <a:latin typeface="Georgia" panose="02040502050405020303" pitchFamily="18" charset="0"/>
              </a:rPr>
            </a:br>
            <a:endParaRPr lang="en-US" altLang="en-US" sz="2400" dirty="0">
              <a:solidFill>
                <a:schemeClr val="accent6">
                  <a:lumMod val="75000"/>
                </a:schemeClr>
              </a:solidFill>
              <a:latin typeface="Georgia" panose="02040502050405020303" pitchFamily="18" charset="0"/>
            </a:endParaRPr>
          </a:p>
        </p:txBody>
      </p:sp>
      <p:sp>
        <p:nvSpPr>
          <p:cNvPr id="2" name="Slide Number Placeholder 1">
            <a:extLst>
              <a:ext uri="{FF2B5EF4-FFF2-40B4-BE49-F238E27FC236}">
                <a16:creationId xmlns:a16="http://schemas.microsoft.com/office/drawing/2014/main" id="{FE79E772-18F0-45FA-B9E9-311CA76E34B7}"/>
              </a:ext>
            </a:extLst>
          </p:cNvPr>
          <p:cNvSpPr>
            <a:spLocks noGrp="1"/>
          </p:cNvSpPr>
          <p:nvPr>
            <p:ph type="sldNum" sz="quarter" idx="12"/>
          </p:nvPr>
        </p:nvSpPr>
        <p:spPr/>
        <p:txBody>
          <a:bodyPr/>
          <a:lstStyle/>
          <a:p>
            <a:fld id="{00E15408-1BCD-4C86-B063-3DF0651C6689}" type="slidenum">
              <a:rPr lang="en-US" altLang="en-US" smtClean="0"/>
              <a:pPr/>
              <a:t>27</a:t>
            </a:fld>
            <a:endParaRPr lang="en-US" alt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1935162"/>
          </a:xfrm>
        </p:spPr>
        <p:txBody>
          <a:bodyPr>
            <a:normAutofit fontScale="90000"/>
          </a:bodyPr>
          <a:lstStyle/>
          <a:p>
            <a:pPr algn="ctr" eaLnBrk="1" hangingPunct="1"/>
            <a:r>
              <a:rPr lang="en-US" altLang="en-US" sz="2000" dirty="0">
                <a:solidFill>
                  <a:schemeClr val="accent6">
                    <a:lumMod val="75000"/>
                  </a:schemeClr>
                </a:solidFill>
                <a:latin typeface="Georgia" panose="02040502050405020303" pitchFamily="18" charset="0"/>
              </a:rPr>
              <a:t>Element #2</a:t>
            </a:r>
            <a:r>
              <a:rPr lang="en-US" altLang="en-US" sz="3200" dirty="0">
                <a:solidFill>
                  <a:schemeClr val="accent6">
                    <a:lumMod val="75000"/>
                  </a:schemeClr>
                </a:solidFill>
                <a:latin typeface="Georgia" panose="02040502050405020303" pitchFamily="18" charset="0"/>
              </a:rPr>
              <a:t> </a:t>
            </a:r>
            <a:br>
              <a:rPr lang="en-US" altLang="en-US" sz="3200" dirty="0">
                <a:solidFill>
                  <a:schemeClr val="accent6">
                    <a:lumMod val="75000"/>
                  </a:schemeClr>
                </a:solidFill>
                <a:latin typeface="Georgia" panose="02040502050405020303" pitchFamily="18" charset="0"/>
              </a:rPr>
            </a:br>
            <a:r>
              <a:rPr lang="en-US" altLang="en-US" sz="4000" b="1" dirty="0">
                <a:solidFill>
                  <a:schemeClr val="accent6">
                    <a:lumMod val="75000"/>
                  </a:schemeClr>
                </a:solidFill>
                <a:latin typeface="Georgia" panose="02040502050405020303" pitchFamily="18" charset="0"/>
              </a:rPr>
              <a:t>Conducting Effective Compliance Training &amp; Education </a:t>
            </a:r>
          </a:p>
        </p:txBody>
      </p:sp>
      <p:sp>
        <p:nvSpPr>
          <p:cNvPr id="23555" name="Rectangle 3"/>
          <p:cNvSpPr>
            <a:spLocks noGrp="1" noChangeArrowheads="1"/>
          </p:cNvSpPr>
          <p:nvPr>
            <p:ph type="body" idx="1"/>
          </p:nvPr>
        </p:nvSpPr>
        <p:spPr>
          <a:xfrm>
            <a:off x="457200" y="2438400"/>
            <a:ext cx="8229600" cy="3886200"/>
          </a:xfrm>
        </p:spPr>
        <p:txBody>
          <a:bodyPr/>
          <a:lstStyle/>
          <a:p>
            <a:pPr eaLnBrk="1" hangingPunct="1"/>
            <a:r>
              <a:rPr lang="en-US" altLang="en-US" sz="2000" dirty="0">
                <a:latin typeface="Georgia" panose="02040502050405020303" pitchFamily="18" charset="0"/>
              </a:rPr>
              <a:t>When you sign your acknowledgements today, you are attesting to your understanding of / consent to your compliance responsibilities.</a:t>
            </a:r>
          </a:p>
          <a:p>
            <a:pPr eaLnBrk="1" hangingPunct="1"/>
            <a:endParaRPr lang="en-US" altLang="en-US" sz="2000" dirty="0">
              <a:latin typeface="Georgia" panose="02040502050405020303" pitchFamily="18" charset="0"/>
            </a:endParaRPr>
          </a:p>
          <a:p>
            <a:pPr eaLnBrk="1" hangingPunct="1"/>
            <a:r>
              <a:rPr lang="en-US" altLang="en-US" sz="2000" dirty="0">
                <a:latin typeface="Georgia" panose="02040502050405020303" pitchFamily="18" charset="0"/>
              </a:rPr>
              <a:t>This training is only effective if you feel like you have learned enough about compliance to act if necessary.</a:t>
            </a:r>
          </a:p>
          <a:p>
            <a:pPr eaLnBrk="1" hangingPunct="1"/>
            <a:endParaRPr lang="en-US" altLang="en-US" sz="2400" dirty="0"/>
          </a:p>
        </p:txBody>
      </p:sp>
      <p:pic>
        <p:nvPicPr>
          <p:cNvPr id="23556" name="Picture 4" descr="MCBD06630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7443" y="4800600"/>
            <a:ext cx="1789113"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88FD2FE-DDCB-4756-8079-49C35D7BF1D1}"/>
              </a:ext>
            </a:extLst>
          </p:cNvPr>
          <p:cNvSpPr>
            <a:spLocks noGrp="1"/>
          </p:cNvSpPr>
          <p:nvPr>
            <p:ph type="sldNum" sz="quarter" idx="12"/>
          </p:nvPr>
        </p:nvSpPr>
        <p:spPr/>
        <p:txBody>
          <a:bodyPr/>
          <a:lstStyle/>
          <a:p>
            <a:fld id="{00E15408-1BCD-4C86-B063-3DF0651C6689}" type="slidenum">
              <a:rPr lang="en-US" altLang="en-US" smtClean="0"/>
              <a:pPr/>
              <a:t>28</a:t>
            </a:fld>
            <a:endParaRPr lang="en-US" alt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152400"/>
            <a:ext cx="8229600" cy="1371600"/>
          </a:xfrm>
        </p:spPr>
        <p:txBody>
          <a:bodyPr>
            <a:normAutofit fontScale="90000"/>
          </a:bodyPr>
          <a:lstStyle/>
          <a:p>
            <a:pPr algn="ctr" eaLnBrk="1" hangingPunct="1"/>
            <a:r>
              <a:rPr lang="en-US" altLang="en-US" sz="2400" dirty="0">
                <a:solidFill>
                  <a:schemeClr val="accent6">
                    <a:lumMod val="75000"/>
                  </a:schemeClr>
                </a:solidFill>
                <a:latin typeface="Georgia" panose="02040502050405020303" pitchFamily="18" charset="0"/>
              </a:rPr>
              <a:t>Element # 3 </a:t>
            </a:r>
            <a:br>
              <a:rPr lang="en-US" altLang="en-US" sz="2400" dirty="0">
                <a:solidFill>
                  <a:schemeClr val="accent6">
                    <a:lumMod val="75000"/>
                  </a:schemeClr>
                </a:solidFill>
                <a:latin typeface="Georgia" panose="02040502050405020303" pitchFamily="18" charset="0"/>
              </a:rPr>
            </a:br>
            <a:r>
              <a:rPr lang="en-US" altLang="en-US" sz="3600" dirty="0">
                <a:solidFill>
                  <a:schemeClr val="accent6">
                    <a:lumMod val="75000"/>
                  </a:schemeClr>
                </a:solidFill>
                <a:latin typeface="Georgia" panose="02040502050405020303" pitchFamily="18" charset="0"/>
              </a:rPr>
              <a:t>Designation of Compliance Oversight </a:t>
            </a:r>
            <a:endParaRPr lang="en-US" altLang="en-US" sz="4000" dirty="0">
              <a:solidFill>
                <a:schemeClr val="accent6">
                  <a:lumMod val="75000"/>
                </a:schemeClr>
              </a:solidFill>
              <a:latin typeface="Georgia" panose="02040502050405020303" pitchFamily="18" charset="0"/>
            </a:endParaRPr>
          </a:p>
        </p:txBody>
      </p:sp>
      <p:sp>
        <p:nvSpPr>
          <p:cNvPr id="24579" name="Rectangle 3"/>
          <p:cNvSpPr>
            <a:spLocks noGrp="1" noChangeArrowheads="1"/>
          </p:cNvSpPr>
          <p:nvPr>
            <p:ph type="body" idx="1"/>
          </p:nvPr>
        </p:nvSpPr>
        <p:spPr>
          <a:xfrm>
            <a:off x="381000" y="1371600"/>
            <a:ext cx="8458200" cy="5029200"/>
          </a:xfrm>
        </p:spPr>
        <p:txBody>
          <a:bodyPr>
            <a:normAutofit fontScale="70000" lnSpcReduction="20000"/>
          </a:bodyPr>
          <a:lstStyle/>
          <a:p>
            <a:pPr algn="ctr">
              <a:lnSpc>
                <a:spcPct val="120000"/>
              </a:lnSpc>
            </a:pPr>
            <a:r>
              <a:rPr lang="en-US" altLang="en-US" sz="2500" dirty="0">
                <a:latin typeface="Georgia" panose="02040502050405020303" pitchFamily="18" charset="0"/>
              </a:rPr>
              <a:t>Your Compliance Committee: Michael Degrottole (Associate Executive Director/Chief Compliance Officer), Chris Campbell (HR), and Angela Ninivaggi (HR), Erica Lepurage (Director of Adult Services)</a:t>
            </a:r>
          </a:p>
          <a:p>
            <a:pPr algn="ctr" eaLnBrk="1" hangingPunct="1">
              <a:lnSpc>
                <a:spcPct val="120000"/>
              </a:lnSpc>
            </a:pPr>
            <a:endParaRPr lang="en-US" altLang="en-US" sz="2500" dirty="0">
              <a:latin typeface="Georgia" panose="02040502050405020303" pitchFamily="18" charset="0"/>
            </a:endParaRPr>
          </a:p>
          <a:p>
            <a:pPr algn="ctr" eaLnBrk="1" hangingPunct="1">
              <a:lnSpc>
                <a:spcPct val="120000"/>
              </a:lnSpc>
            </a:pPr>
            <a:r>
              <a:rPr lang="en-US" altLang="en-US" sz="2500" dirty="0">
                <a:latin typeface="Georgia" panose="02040502050405020303" pitchFamily="18" charset="0"/>
              </a:rPr>
              <a:t>The Compliance Committee is compiled of a team of ACDS Employees committed to ensuring compliance agency wide</a:t>
            </a:r>
          </a:p>
          <a:p>
            <a:pPr eaLnBrk="1" hangingPunct="1">
              <a:lnSpc>
                <a:spcPct val="90000"/>
              </a:lnSpc>
            </a:pPr>
            <a:endParaRPr lang="en-US" altLang="en-US" sz="2500" dirty="0">
              <a:latin typeface="Georgia" panose="02040502050405020303" pitchFamily="18" charset="0"/>
            </a:endParaRPr>
          </a:p>
          <a:p>
            <a:pPr eaLnBrk="1" hangingPunct="1">
              <a:lnSpc>
                <a:spcPct val="90000"/>
              </a:lnSpc>
            </a:pPr>
            <a:r>
              <a:rPr lang="en-US" altLang="en-US" sz="2500" dirty="0">
                <a:latin typeface="Georgia" panose="02040502050405020303" pitchFamily="18" charset="0"/>
              </a:rPr>
              <a:t>Our duties:</a:t>
            </a:r>
          </a:p>
          <a:p>
            <a:pPr eaLnBrk="1" hangingPunct="1">
              <a:lnSpc>
                <a:spcPct val="90000"/>
              </a:lnSpc>
            </a:pPr>
            <a:endParaRPr lang="en-US" altLang="en-US" sz="2500" dirty="0">
              <a:latin typeface="Georgia" panose="02040502050405020303" pitchFamily="18" charset="0"/>
            </a:endParaRPr>
          </a:p>
          <a:p>
            <a:pPr lvl="1" eaLnBrk="1" hangingPunct="1">
              <a:lnSpc>
                <a:spcPct val="90000"/>
              </a:lnSpc>
            </a:pPr>
            <a:r>
              <a:rPr lang="en-US" altLang="en-US" sz="2000" dirty="0">
                <a:latin typeface="Georgia" panose="02040502050405020303" pitchFamily="18" charset="0"/>
              </a:rPr>
              <a:t>Conduct the compliance training/ educate staff on Corporate Compliance</a:t>
            </a:r>
          </a:p>
          <a:p>
            <a:pPr lvl="1" eaLnBrk="1" hangingPunct="1">
              <a:lnSpc>
                <a:spcPct val="90000"/>
              </a:lnSpc>
            </a:pPr>
            <a:endParaRPr lang="en-US" altLang="en-US" sz="2000" dirty="0">
              <a:latin typeface="Georgia" panose="02040502050405020303" pitchFamily="18" charset="0"/>
            </a:endParaRPr>
          </a:p>
          <a:p>
            <a:pPr lvl="1" eaLnBrk="1" hangingPunct="1">
              <a:lnSpc>
                <a:spcPct val="90000"/>
              </a:lnSpc>
            </a:pPr>
            <a:r>
              <a:rPr lang="en-US" altLang="en-US" sz="2000" dirty="0">
                <a:latin typeface="Georgia" panose="02040502050405020303" pitchFamily="18" charset="0"/>
              </a:rPr>
              <a:t>Oversee the implementation &amp; day-to-day operation of our Corporate Compliance Program.</a:t>
            </a:r>
          </a:p>
          <a:p>
            <a:pPr lvl="1" eaLnBrk="1" hangingPunct="1">
              <a:lnSpc>
                <a:spcPct val="90000"/>
              </a:lnSpc>
            </a:pPr>
            <a:endParaRPr lang="en-US" altLang="en-US" sz="2000" dirty="0">
              <a:latin typeface="Georgia" panose="02040502050405020303" pitchFamily="18" charset="0"/>
            </a:endParaRPr>
          </a:p>
          <a:p>
            <a:pPr lvl="1" eaLnBrk="1" hangingPunct="1">
              <a:lnSpc>
                <a:spcPct val="90000"/>
              </a:lnSpc>
            </a:pPr>
            <a:r>
              <a:rPr lang="en-US" altLang="en-US" sz="2000" dirty="0">
                <a:latin typeface="Georgia" panose="02040502050405020303" pitchFamily="18" charset="0"/>
              </a:rPr>
              <a:t>Supervise the compliance “hotline” and address individual concerns, as they are raised.</a:t>
            </a:r>
          </a:p>
          <a:p>
            <a:pPr lvl="1" eaLnBrk="1" hangingPunct="1">
              <a:lnSpc>
                <a:spcPct val="90000"/>
              </a:lnSpc>
            </a:pPr>
            <a:endParaRPr lang="en-US" altLang="en-US" sz="2000" dirty="0">
              <a:latin typeface="Georgia" panose="02040502050405020303" pitchFamily="18" charset="0"/>
            </a:endParaRPr>
          </a:p>
          <a:p>
            <a:pPr lvl="1" eaLnBrk="1" hangingPunct="1">
              <a:lnSpc>
                <a:spcPct val="90000"/>
              </a:lnSpc>
            </a:pPr>
            <a:r>
              <a:rPr lang="en-US" altLang="en-US" sz="2000" dirty="0">
                <a:latin typeface="Georgia" panose="02040502050405020303" pitchFamily="18" charset="0"/>
              </a:rPr>
              <a:t>Work with senior management to ensure that we are up-to-date on relevant regulatory changes.</a:t>
            </a:r>
          </a:p>
          <a:p>
            <a:pPr lvl="1" eaLnBrk="1" hangingPunct="1">
              <a:lnSpc>
                <a:spcPct val="90000"/>
              </a:lnSpc>
            </a:pPr>
            <a:endParaRPr lang="en-US" altLang="en-US" sz="2000" dirty="0">
              <a:latin typeface="Georgia" panose="02040502050405020303" pitchFamily="18" charset="0"/>
            </a:endParaRPr>
          </a:p>
          <a:p>
            <a:pPr lvl="1" eaLnBrk="1" hangingPunct="1">
              <a:lnSpc>
                <a:spcPct val="90000"/>
              </a:lnSpc>
            </a:pPr>
            <a:r>
              <a:rPr lang="en-US" altLang="en-US" sz="2000" dirty="0">
                <a:latin typeface="Georgia" panose="02040502050405020303" pitchFamily="18" charset="0"/>
              </a:rPr>
              <a:t>Report to our Executive Director and our Board of Directors.</a:t>
            </a:r>
          </a:p>
          <a:p>
            <a:pPr lvl="1" eaLnBrk="1" hangingPunct="1">
              <a:lnSpc>
                <a:spcPct val="90000"/>
              </a:lnSpc>
            </a:pPr>
            <a:endParaRPr lang="en-US" altLang="en-US" sz="2000" dirty="0">
              <a:latin typeface="Georgia" panose="02040502050405020303" pitchFamily="18" charset="0"/>
            </a:endParaRPr>
          </a:p>
          <a:p>
            <a:pPr lvl="1" eaLnBrk="1" hangingPunct="1">
              <a:lnSpc>
                <a:spcPct val="90000"/>
              </a:lnSpc>
              <a:spcAft>
                <a:spcPct val="50000"/>
              </a:spcAft>
            </a:pPr>
            <a:r>
              <a:rPr lang="en-US" altLang="en-US" sz="2000" i="1" dirty="0">
                <a:latin typeface="Georgia" panose="02040502050405020303" pitchFamily="18" charset="0"/>
              </a:rPr>
              <a:t>Reviews agency compliance with laws and regulations impacting service delivery and billing standards.</a:t>
            </a:r>
            <a:endParaRPr lang="en-US" altLang="en-US" sz="2000" b="1" i="1" dirty="0">
              <a:latin typeface="Georgia" panose="02040502050405020303" pitchFamily="18" charset="0"/>
            </a:endParaRPr>
          </a:p>
          <a:p>
            <a:pPr eaLnBrk="1" hangingPunct="1">
              <a:lnSpc>
                <a:spcPct val="90000"/>
              </a:lnSpc>
            </a:pPr>
            <a:endParaRPr lang="en-US" altLang="en-US" sz="2400" b="1" dirty="0"/>
          </a:p>
        </p:txBody>
      </p:sp>
      <p:sp>
        <p:nvSpPr>
          <p:cNvPr id="2" name="Slide Number Placeholder 1">
            <a:extLst>
              <a:ext uri="{FF2B5EF4-FFF2-40B4-BE49-F238E27FC236}">
                <a16:creationId xmlns:a16="http://schemas.microsoft.com/office/drawing/2014/main" id="{F243FF83-7542-4806-9C41-ADA484D515C0}"/>
              </a:ext>
            </a:extLst>
          </p:cNvPr>
          <p:cNvSpPr>
            <a:spLocks noGrp="1"/>
          </p:cNvSpPr>
          <p:nvPr>
            <p:ph type="sldNum" sz="quarter" idx="12"/>
          </p:nvPr>
        </p:nvSpPr>
        <p:spPr/>
        <p:txBody>
          <a:bodyPr/>
          <a:lstStyle/>
          <a:p>
            <a:fld id="{00E15408-1BCD-4C86-B063-3DF0651C6689}" type="slidenum">
              <a:rPr lang="en-US" altLang="en-US" smtClean="0"/>
              <a:pPr/>
              <a:t>29</a:t>
            </a:fld>
            <a:endParaRPr lang="en-US"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25963"/>
          </a:xfrm>
        </p:spPr>
        <p:txBody>
          <a:bodyPr>
            <a:normAutofit/>
          </a:bodyPr>
          <a:lstStyle/>
          <a:p>
            <a:r>
              <a:rPr lang="en-US" sz="2400" dirty="0">
                <a:latin typeface="Georgia" panose="02040502050405020303" pitchFamily="18" charset="0"/>
              </a:rPr>
              <a:t>Our success with delivering services reflects who we are and value our clients and their rights to receiving the quality care we provide.</a:t>
            </a:r>
          </a:p>
          <a:p>
            <a:endParaRPr lang="en-US" sz="2400" dirty="0">
              <a:latin typeface="Georgia" panose="02040502050405020303" pitchFamily="18" charset="0"/>
            </a:endParaRPr>
          </a:p>
          <a:p>
            <a:r>
              <a:rPr lang="en-US" sz="2400" dirty="0">
                <a:latin typeface="Georgia" panose="02040502050405020303" pitchFamily="18" charset="0"/>
              </a:rPr>
              <a:t>Our success with compliance reflects how we value the long-term success of ACDS by making every effort to prevent fraud, waste and misuse.</a:t>
            </a:r>
          </a:p>
        </p:txBody>
      </p:sp>
      <p:sp>
        <p:nvSpPr>
          <p:cNvPr id="3" name="Title 2"/>
          <p:cNvSpPr>
            <a:spLocks noGrp="1"/>
          </p:cNvSpPr>
          <p:nvPr>
            <p:ph type="title"/>
          </p:nvPr>
        </p:nvSpPr>
        <p:spPr/>
        <p:txBody>
          <a:bodyPr>
            <a:normAutofit fontScale="90000"/>
          </a:bodyPr>
          <a:lstStyle/>
          <a:p>
            <a:pPr algn="ctr"/>
            <a:r>
              <a:rPr lang="en-US" dirty="0">
                <a:solidFill>
                  <a:schemeClr val="accent6">
                    <a:lumMod val="75000"/>
                  </a:schemeClr>
                </a:solidFill>
                <a:latin typeface="Georgia" panose="02040502050405020303" pitchFamily="18" charset="0"/>
              </a:rPr>
              <a:t>Our Commitment to Quality &amp; Compliance</a:t>
            </a:r>
          </a:p>
        </p:txBody>
      </p:sp>
      <p:sp>
        <p:nvSpPr>
          <p:cNvPr id="4" name="Slide Number Placeholder 3">
            <a:extLst>
              <a:ext uri="{FF2B5EF4-FFF2-40B4-BE49-F238E27FC236}">
                <a16:creationId xmlns:a16="http://schemas.microsoft.com/office/drawing/2014/main" id="{B28752B4-1D12-4BE9-8043-BEAA88A80D67}"/>
              </a:ext>
            </a:extLst>
          </p:cNvPr>
          <p:cNvSpPr>
            <a:spLocks noGrp="1"/>
          </p:cNvSpPr>
          <p:nvPr>
            <p:ph type="sldNum" sz="quarter" idx="12"/>
          </p:nvPr>
        </p:nvSpPr>
        <p:spPr/>
        <p:txBody>
          <a:bodyPr/>
          <a:lstStyle/>
          <a:p>
            <a:fld id="{00E15408-1BCD-4C86-B063-3DF0651C6689}" type="slidenum">
              <a:rPr lang="en-US" altLang="en-US" smtClean="0"/>
              <a:pPr/>
              <a:t>3</a:t>
            </a:fld>
            <a:endParaRPr lang="en-US" altLang="en-US"/>
          </a:p>
        </p:txBody>
      </p:sp>
    </p:spTree>
    <p:extLst>
      <p:ext uri="{BB962C8B-B14F-4D97-AF65-F5344CB8AC3E}">
        <p14:creationId xmlns:p14="http://schemas.microsoft.com/office/powerpoint/2010/main" val="2072522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457200"/>
            <a:ext cx="8305800" cy="1371600"/>
          </a:xfrm>
        </p:spPr>
        <p:txBody>
          <a:bodyPr>
            <a:normAutofit fontScale="90000"/>
          </a:bodyPr>
          <a:lstStyle/>
          <a:p>
            <a:pPr algn="ctr" eaLnBrk="1" hangingPunct="1"/>
            <a:br>
              <a:rPr lang="en-US" altLang="en-US" sz="2000" b="1" dirty="0">
                <a:solidFill>
                  <a:schemeClr val="accent2"/>
                </a:solidFill>
              </a:rPr>
            </a:br>
            <a:r>
              <a:rPr lang="en-US" altLang="en-US" sz="2000" b="1" dirty="0">
                <a:solidFill>
                  <a:schemeClr val="accent6">
                    <a:lumMod val="75000"/>
                  </a:schemeClr>
                </a:solidFill>
                <a:latin typeface="Georgia" panose="02040502050405020303" pitchFamily="18" charset="0"/>
              </a:rPr>
              <a:t>Element # 4</a:t>
            </a:r>
            <a:br>
              <a:rPr lang="en-US" altLang="en-US" sz="2000" b="1" dirty="0">
                <a:solidFill>
                  <a:schemeClr val="accent6">
                    <a:lumMod val="75000"/>
                  </a:schemeClr>
                </a:solidFill>
                <a:latin typeface="Georgia" panose="02040502050405020303" pitchFamily="18" charset="0"/>
              </a:rPr>
            </a:br>
            <a:r>
              <a:rPr lang="en-US" altLang="en-US" sz="4000" b="1" dirty="0">
                <a:solidFill>
                  <a:schemeClr val="accent6">
                    <a:lumMod val="75000"/>
                  </a:schemeClr>
                </a:solidFill>
                <a:latin typeface="Georgia" panose="02040502050405020303" pitchFamily="18" charset="0"/>
              </a:rPr>
              <a:t>Development of Effective Lines of Communication</a:t>
            </a:r>
            <a:br>
              <a:rPr lang="en-US" altLang="en-US" sz="4000" dirty="0">
                <a:solidFill>
                  <a:schemeClr val="accent2"/>
                </a:solidFill>
              </a:rPr>
            </a:br>
            <a:endParaRPr lang="en-US" altLang="en-US" sz="4000" dirty="0">
              <a:solidFill>
                <a:schemeClr val="accent2"/>
              </a:solidFill>
            </a:endParaRPr>
          </a:p>
        </p:txBody>
      </p:sp>
      <p:sp>
        <p:nvSpPr>
          <p:cNvPr id="25603" name="Rectangle 3"/>
          <p:cNvSpPr>
            <a:spLocks noGrp="1" noChangeArrowheads="1"/>
          </p:cNvSpPr>
          <p:nvPr>
            <p:ph type="body" idx="1"/>
          </p:nvPr>
        </p:nvSpPr>
        <p:spPr>
          <a:xfrm>
            <a:off x="3048000" y="4191000"/>
            <a:ext cx="5715000" cy="2286000"/>
          </a:xfrm>
        </p:spPr>
        <p:txBody>
          <a:bodyPr>
            <a:normAutofit fontScale="92500" lnSpcReduction="10000"/>
          </a:bodyPr>
          <a:lstStyle/>
          <a:p>
            <a:pPr marL="280988" indent="-220663" eaLnBrk="1" hangingPunct="1">
              <a:spcAft>
                <a:spcPct val="50000"/>
              </a:spcAft>
              <a:buFontTx/>
              <a:buNone/>
              <a:tabLst>
                <a:tab pos="401638" algn="l"/>
              </a:tabLst>
            </a:pPr>
            <a:r>
              <a:rPr lang="en-US" altLang="en-US" sz="2000" b="1" dirty="0">
                <a:latin typeface="Georgia" panose="02040502050405020303" pitchFamily="18" charset="0"/>
              </a:rPr>
              <a:t>Confidential &amp; Anonymous Reporting </a:t>
            </a:r>
          </a:p>
          <a:p>
            <a:pPr marL="280988" indent="-220663" eaLnBrk="1" hangingPunct="1">
              <a:spcAft>
                <a:spcPct val="50000"/>
              </a:spcAft>
              <a:tabLst>
                <a:tab pos="401638" algn="l"/>
              </a:tabLst>
            </a:pPr>
            <a:r>
              <a:rPr lang="en-US" altLang="en-US" sz="2000" dirty="0">
                <a:latin typeface="Georgia" panose="02040502050405020303" pitchFamily="18" charset="0"/>
              </a:rPr>
              <a:t>Through direct, confidential contact with the Compliance Committee/Chief Compliance Officer.</a:t>
            </a:r>
          </a:p>
          <a:p>
            <a:pPr marL="280988" indent="-220663" eaLnBrk="1" hangingPunct="1">
              <a:spcAft>
                <a:spcPct val="50000"/>
              </a:spcAft>
              <a:tabLst>
                <a:tab pos="401638" algn="l"/>
              </a:tabLst>
            </a:pPr>
            <a:r>
              <a:rPr lang="en-US" altLang="en-US" sz="2000" dirty="0">
                <a:latin typeface="Georgia" panose="02040502050405020303" pitchFamily="18" charset="0"/>
              </a:rPr>
              <a:t>Through our dedicated “Compliance Hotline” report it</a:t>
            </a:r>
          </a:p>
          <a:p>
            <a:pPr marL="280988" indent="-220663" eaLnBrk="1" hangingPunct="1">
              <a:spcAft>
                <a:spcPct val="50000"/>
              </a:spcAft>
              <a:buFontTx/>
              <a:buNone/>
              <a:tabLst>
                <a:tab pos="401638" algn="l"/>
              </a:tabLst>
            </a:pPr>
            <a:endParaRPr lang="en-US" altLang="en-US" sz="2000" b="1" dirty="0"/>
          </a:p>
        </p:txBody>
      </p:sp>
      <p:pic>
        <p:nvPicPr>
          <p:cNvPr id="25604" name="Picture 4" descr="MCj043524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057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MPj043836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724400"/>
            <a:ext cx="20574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6"/>
          <p:cNvSpPr>
            <a:spLocks noChangeArrowheads="1"/>
          </p:cNvSpPr>
          <p:nvPr/>
        </p:nvSpPr>
        <p:spPr bwMode="auto">
          <a:xfrm>
            <a:off x="304800" y="1905000"/>
            <a:ext cx="7010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401638" indent="-287338"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eaLnBrk="1" hangingPunct="1">
              <a:lnSpc>
                <a:spcPct val="80000"/>
              </a:lnSpc>
              <a:spcAft>
                <a:spcPct val="50000"/>
              </a:spcAft>
              <a:buFontTx/>
              <a:buNone/>
            </a:pPr>
            <a:r>
              <a:rPr lang="en-US" altLang="en-US" sz="2000" b="1" dirty="0">
                <a:latin typeface="Georgia" panose="02040502050405020303" pitchFamily="18" charset="0"/>
              </a:rPr>
              <a:t>Open Communication</a:t>
            </a:r>
          </a:p>
          <a:p>
            <a:pPr lvl="1" eaLnBrk="1" hangingPunct="1">
              <a:lnSpc>
                <a:spcPct val="80000"/>
              </a:lnSpc>
              <a:spcAft>
                <a:spcPct val="50000"/>
              </a:spcAft>
              <a:buFontTx/>
              <a:buChar char="•"/>
            </a:pPr>
            <a:r>
              <a:rPr lang="en-US" altLang="en-US" sz="2000" dirty="0">
                <a:latin typeface="Georgia" panose="02040502050405020303" pitchFamily="18" charset="0"/>
              </a:rPr>
              <a:t>Our Compliance Program encourages all staff to actively participate in our compliance efforts.</a:t>
            </a:r>
          </a:p>
          <a:p>
            <a:pPr lvl="1" eaLnBrk="1" hangingPunct="1">
              <a:lnSpc>
                <a:spcPct val="80000"/>
              </a:lnSpc>
              <a:spcAft>
                <a:spcPct val="50000"/>
              </a:spcAft>
              <a:buFontTx/>
              <a:buChar char="•"/>
            </a:pPr>
            <a:r>
              <a:rPr lang="en-US" altLang="en-US" sz="2000" dirty="0">
                <a:latin typeface="Georgia" panose="02040502050405020303" pitchFamily="18" charset="0"/>
              </a:rPr>
              <a:t>All staff are encouraged to bring their compliance concerns and questions to their supervisor, Chief Compliance Officer, or the Compliance Committee.</a:t>
            </a:r>
            <a:endParaRPr lang="en-US" altLang="en-US" sz="2000" b="1" dirty="0">
              <a:latin typeface="Georgia" panose="02040502050405020303" pitchFamily="18" charset="0"/>
            </a:endParaRPr>
          </a:p>
        </p:txBody>
      </p:sp>
      <p:sp>
        <p:nvSpPr>
          <p:cNvPr id="2" name="Slide Number Placeholder 1">
            <a:extLst>
              <a:ext uri="{FF2B5EF4-FFF2-40B4-BE49-F238E27FC236}">
                <a16:creationId xmlns:a16="http://schemas.microsoft.com/office/drawing/2014/main" id="{CB1F402C-3814-407B-8032-A705BB09A87C}"/>
              </a:ext>
            </a:extLst>
          </p:cNvPr>
          <p:cNvSpPr>
            <a:spLocks noGrp="1"/>
          </p:cNvSpPr>
          <p:nvPr>
            <p:ph type="sldNum" sz="quarter" idx="12"/>
          </p:nvPr>
        </p:nvSpPr>
        <p:spPr/>
        <p:txBody>
          <a:bodyPr/>
          <a:lstStyle/>
          <a:p>
            <a:fld id="{00E15408-1BCD-4C86-B063-3DF0651C6689}" type="slidenum">
              <a:rPr lang="en-US" altLang="en-US" smtClean="0"/>
              <a:pPr/>
              <a:t>30</a:t>
            </a:fld>
            <a:endParaRPr lang="en-US" alt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85800"/>
            <a:ext cx="8229600" cy="1371600"/>
          </a:xfrm>
        </p:spPr>
        <p:txBody>
          <a:bodyPr>
            <a:normAutofit fontScale="90000"/>
          </a:bodyPr>
          <a:lstStyle/>
          <a:p>
            <a:pPr algn="ctr" eaLnBrk="1" hangingPunct="1"/>
            <a:r>
              <a:rPr lang="en-US" altLang="en-US" sz="2400" b="1" dirty="0">
                <a:solidFill>
                  <a:schemeClr val="accent6">
                    <a:lumMod val="75000"/>
                  </a:schemeClr>
                </a:solidFill>
                <a:latin typeface="Georgia" panose="02040502050405020303" pitchFamily="18" charset="0"/>
              </a:rPr>
              <a:t>Element # 5</a:t>
            </a:r>
            <a:br>
              <a:rPr lang="en-US" altLang="en-US" sz="2400" b="1" dirty="0">
                <a:solidFill>
                  <a:schemeClr val="accent6">
                    <a:lumMod val="75000"/>
                  </a:schemeClr>
                </a:solidFill>
                <a:latin typeface="Georgia" panose="02040502050405020303" pitchFamily="18" charset="0"/>
              </a:rPr>
            </a:br>
            <a:r>
              <a:rPr lang="en-US" altLang="en-US" sz="4000" b="1" dirty="0">
                <a:solidFill>
                  <a:schemeClr val="accent6">
                    <a:lumMod val="75000"/>
                  </a:schemeClr>
                </a:solidFill>
                <a:latin typeface="Georgia" panose="02040502050405020303" pitchFamily="18" charset="0"/>
              </a:rPr>
              <a:t>Compliance Enforcement </a:t>
            </a:r>
            <a:br>
              <a:rPr lang="en-US" altLang="en-US" sz="4000" b="1" dirty="0">
                <a:solidFill>
                  <a:schemeClr val="accent6">
                    <a:lumMod val="75000"/>
                  </a:schemeClr>
                </a:solidFill>
                <a:latin typeface="Georgia" panose="02040502050405020303" pitchFamily="18" charset="0"/>
              </a:rPr>
            </a:br>
            <a:r>
              <a:rPr lang="en-US" altLang="en-US" sz="3200" b="1" i="1" dirty="0">
                <a:solidFill>
                  <a:schemeClr val="accent6">
                    <a:lumMod val="75000"/>
                  </a:schemeClr>
                </a:solidFill>
                <a:latin typeface="Georgia" panose="02040502050405020303" pitchFamily="18" charset="0"/>
              </a:rPr>
              <a:t>(Disciplinary Policies &amp; Sanctions)</a:t>
            </a:r>
            <a:r>
              <a:rPr lang="en-US" altLang="en-US" sz="4000" dirty="0">
                <a:solidFill>
                  <a:schemeClr val="accent6">
                    <a:lumMod val="75000"/>
                  </a:schemeClr>
                </a:solidFill>
                <a:latin typeface="Georgia" panose="02040502050405020303" pitchFamily="18" charset="0"/>
              </a:rPr>
              <a:t> </a:t>
            </a:r>
            <a:br>
              <a:rPr lang="en-US" altLang="en-US" sz="4000" dirty="0">
                <a:solidFill>
                  <a:schemeClr val="accent6">
                    <a:lumMod val="75000"/>
                  </a:schemeClr>
                </a:solidFill>
                <a:latin typeface="Georgia" panose="02040502050405020303" pitchFamily="18" charset="0"/>
              </a:rPr>
            </a:br>
            <a:endParaRPr lang="en-US" altLang="en-US" sz="4000" dirty="0">
              <a:solidFill>
                <a:schemeClr val="accent6">
                  <a:lumMod val="75000"/>
                </a:schemeClr>
              </a:solidFill>
              <a:latin typeface="Georgia" panose="02040502050405020303" pitchFamily="18" charset="0"/>
            </a:endParaRPr>
          </a:p>
        </p:txBody>
      </p:sp>
      <p:sp>
        <p:nvSpPr>
          <p:cNvPr id="26627" name="Rectangle 3"/>
          <p:cNvSpPr>
            <a:spLocks noGrp="1" noChangeArrowheads="1"/>
          </p:cNvSpPr>
          <p:nvPr>
            <p:ph type="body" idx="1"/>
          </p:nvPr>
        </p:nvSpPr>
        <p:spPr>
          <a:xfrm>
            <a:off x="990600" y="4343400"/>
            <a:ext cx="7391400" cy="2209800"/>
          </a:xfrm>
        </p:spPr>
        <p:txBody>
          <a:bodyPr>
            <a:normAutofit/>
          </a:bodyPr>
          <a:lstStyle/>
          <a:p>
            <a:pPr algn="ctr" eaLnBrk="1" hangingPunct="1">
              <a:buFontTx/>
              <a:buNone/>
            </a:pPr>
            <a:r>
              <a:rPr lang="en-US" altLang="en-US" sz="1800" dirty="0">
                <a:latin typeface="Georgia" panose="02040502050405020303" pitchFamily="18" charset="0"/>
              </a:rPr>
              <a:t>Staff who commit substantiated violations of our Code of Ethics or who are deemed to be non-compliant with relevant laws, regulations, and ACDS policies will be subject to</a:t>
            </a:r>
          </a:p>
          <a:p>
            <a:pPr algn="ctr" eaLnBrk="1" hangingPunct="1">
              <a:buFontTx/>
              <a:buNone/>
            </a:pPr>
            <a:r>
              <a:rPr lang="en-US" altLang="en-US" sz="1800" dirty="0">
                <a:latin typeface="Georgia" panose="02040502050405020303" pitchFamily="18" charset="0"/>
              </a:rPr>
              <a:t>discipline, up to and including termination.</a:t>
            </a:r>
          </a:p>
        </p:txBody>
      </p:sp>
      <p:pic>
        <p:nvPicPr>
          <p:cNvPr id="3074" name="Picture 2" descr="discipline clipart - Clip Art Library">
            <a:extLst>
              <a:ext uri="{FF2B5EF4-FFF2-40B4-BE49-F238E27FC236}">
                <a16:creationId xmlns:a16="http://schemas.microsoft.com/office/drawing/2014/main" id="{EF70DE6F-8BC2-451E-8C84-AF5DF240B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981200"/>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C0212F1-65F1-479A-900E-A6D314791D33}"/>
              </a:ext>
            </a:extLst>
          </p:cNvPr>
          <p:cNvSpPr>
            <a:spLocks noGrp="1"/>
          </p:cNvSpPr>
          <p:nvPr>
            <p:ph type="sldNum" sz="quarter" idx="12"/>
          </p:nvPr>
        </p:nvSpPr>
        <p:spPr/>
        <p:txBody>
          <a:bodyPr/>
          <a:lstStyle/>
          <a:p>
            <a:fld id="{00E15408-1BCD-4C86-B063-3DF0651C6689}" type="slidenum">
              <a:rPr lang="en-US" altLang="en-US" smtClean="0"/>
              <a:pPr/>
              <a:t>31</a:t>
            </a:fld>
            <a:endParaRPr lang="en-US" alt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533400"/>
            <a:ext cx="8229600" cy="1143000"/>
          </a:xfrm>
        </p:spPr>
        <p:txBody>
          <a:bodyPr>
            <a:normAutofit fontScale="90000"/>
          </a:bodyPr>
          <a:lstStyle/>
          <a:p>
            <a:pPr algn="ctr" eaLnBrk="1" hangingPunct="1"/>
            <a:br>
              <a:rPr lang="en-US" altLang="en-US" sz="3200" dirty="0">
                <a:solidFill>
                  <a:schemeClr val="accent6">
                    <a:lumMod val="75000"/>
                  </a:schemeClr>
                </a:solidFill>
                <a:latin typeface="Georgia" panose="02040502050405020303" pitchFamily="18" charset="0"/>
              </a:rPr>
            </a:br>
            <a:r>
              <a:rPr lang="en-US" altLang="en-US" sz="2400" dirty="0">
                <a:solidFill>
                  <a:schemeClr val="accent6">
                    <a:lumMod val="75000"/>
                  </a:schemeClr>
                </a:solidFill>
                <a:latin typeface="Georgia" panose="02040502050405020303" pitchFamily="18" charset="0"/>
              </a:rPr>
              <a:t>Element # 6</a:t>
            </a:r>
            <a:br>
              <a:rPr lang="en-US" altLang="en-US" sz="2400" dirty="0">
                <a:solidFill>
                  <a:schemeClr val="accent6">
                    <a:lumMod val="75000"/>
                  </a:schemeClr>
                </a:solidFill>
                <a:latin typeface="Georgia" panose="02040502050405020303" pitchFamily="18" charset="0"/>
              </a:rPr>
            </a:br>
            <a:r>
              <a:rPr lang="en-US" altLang="en-US" sz="2400" dirty="0">
                <a:solidFill>
                  <a:schemeClr val="accent6">
                    <a:lumMod val="75000"/>
                  </a:schemeClr>
                </a:solidFill>
                <a:latin typeface="Georgia" panose="02040502050405020303" pitchFamily="18" charset="0"/>
              </a:rPr>
              <a:t> </a:t>
            </a:r>
            <a:r>
              <a:rPr lang="en-US" altLang="en-US" sz="4000" b="1" dirty="0">
                <a:solidFill>
                  <a:schemeClr val="accent6">
                    <a:lumMod val="75000"/>
                  </a:schemeClr>
                </a:solidFill>
                <a:latin typeface="Georgia" panose="02040502050405020303" pitchFamily="18" charset="0"/>
              </a:rPr>
              <a:t>Risk Assessment</a:t>
            </a:r>
            <a:br>
              <a:rPr lang="en-US" altLang="en-US" sz="4000" b="1" dirty="0">
                <a:solidFill>
                  <a:schemeClr val="accent6">
                    <a:lumMod val="75000"/>
                  </a:schemeClr>
                </a:solidFill>
                <a:latin typeface="Georgia" panose="02040502050405020303" pitchFamily="18" charset="0"/>
              </a:rPr>
            </a:br>
            <a:r>
              <a:rPr lang="en-US" altLang="en-US" sz="3200" b="1" i="1" dirty="0">
                <a:solidFill>
                  <a:schemeClr val="accent6">
                    <a:lumMod val="75000"/>
                  </a:schemeClr>
                </a:solidFill>
                <a:latin typeface="Georgia" panose="02040502050405020303" pitchFamily="18" charset="0"/>
              </a:rPr>
              <a:t>(Auditing &amp; Monitoring)</a:t>
            </a:r>
            <a:br>
              <a:rPr lang="en-US" altLang="en-US" sz="3200" b="1" dirty="0">
                <a:solidFill>
                  <a:schemeClr val="accent6">
                    <a:lumMod val="75000"/>
                  </a:schemeClr>
                </a:solidFill>
                <a:latin typeface="Georgia" panose="02040502050405020303" pitchFamily="18" charset="0"/>
              </a:rPr>
            </a:br>
            <a:r>
              <a:rPr lang="en-US" altLang="en-US" sz="4000" dirty="0">
                <a:solidFill>
                  <a:schemeClr val="accent6">
                    <a:lumMod val="75000"/>
                  </a:schemeClr>
                </a:solidFill>
                <a:latin typeface="Georgia" panose="02040502050405020303" pitchFamily="18" charset="0"/>
              </a:rPr>
              <a:t> </a:t>
            </a:r>
          </a:p>
        </p:txBody>
      </p:sp>
      <p:sp>
        <p:nvSpPr>
          <p:cNvPr id="27651" name="Rectangle 3"/>
          <p:cNvSpPr>
            <a:spLocks noGrp="1" noChangeArrowheads="1"/>
          </p:cNvSpPr>
          <p:nvPr>
            <p:ph type="body" idx="1"/>
          </p:nvPr>
        </p:nvSpPr>
        <p:spPr>
          <a:xfrm>
            <a:off x="304800" y="2057400"/>
            <a:ext cx="8229600" cy="3886200"/>
          </a:xfrm>
        </p:spPr>
        <p:txBody>
          <a:bodyPr/>
          <a:lstStyle/>
          <a:p>
            <a:pPr eaLnBrk="1" hangingPunct="1"/>
            <a:r>
              <a:rPr lang="en-US" altLang="en-US" sz="2400" dirty="0">
                <a:latin typeface="Georgia" panose="02040502050405020303" pitchFamily="18" charset="0"/>
              </a:rPr>
              <a:t>ACDS must ensure that we are compliant by continually doing self-audits and monitoring. Do you check your own work?</a:t>
            </a:r>
          </a:p>
          <a:p>
            <a:pPr eaLnBrk="1" hangingPunct="1"/>
            <a:endParaRPr lang="en-US" altLang="en-US" sz="2400" dirty="0">
              <a:latin typeface="Georgia" panose="02040502050405020303" pitchFamily="18" charset="0"/>
            </a:endParaRPr>
          </a:p>
          <a:p>
            <a:pPr eaLnBrk="1" hangingPunct="1"/>
            <a:r>
              <a:rPr lang="en-US" altLang="en-US" sz="2400" dirty="0">
                <a:latin typeface="Georgia" panose="02040502050405020303" pitchFamily="18" charset="0"/>
              </a:rPr>
              <a:t>This includes a system to routinely identify compliance risk areas.</a:t>
            </a:r>
          </a:p>
        </p:txBody>
      </p:sp>
      <p:pic>
        <p:nvPicPr>
          <p:cNvPr id="27652" name="Picture 4" descr="MMj0283020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105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3659DC7-C66A-4074-9FCD-E6BB3C285868}"/>
              </a:ext>
            </a:extLst>
          </p:cNvPr>
          <p:cNvSpPr>
            <a:spLocks noGrp="1"/>
          </p:cNvSpPr>
          <p:nvPr>
            <p:ph type="sldNum" sz="quarter" idx="12"/>
          </p:nvPr>
        </p:nvSpPr>
        <p:spPr/>
        <p:txBody>
          <a:bodyPr/>
          <a:lstStyle/>
          <a:p>
            <a:fld id="{00E15408-1BCD-4C86-B063-3DF0651C6689}" type="slidenum">
              <a:rPr lang="en-US" altLang="en-US" smtClean="0"/>
              <a:pPr/>
              <a:t>32</a:t>
            </a:fld>
            <a:endParaRPr lang="en-US" alt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304800"/>
            <a:ext cx="8305800" cy="1981200"/>
          </a:xfrm>
        </p:spPr>
        <p:txBody>
          <a:bodyPr>
            <a:normAutofit fontScale="90000"/>
          </a:bodyPr>
          <a:lstStyle/>
          <a:p>
            <a:pPr algn="ctr" eaLnBrk="1" hangingPunct="1"/>
            <a:r>
              <a:rPr lang="en-US" altLang="en-US" sz="2400" b="1" dirty="0">
                <a:solidFill>
                  <a:schemeClr val="accent6">
                    <a:lumMod val="75000"/>
                  </a:schemeClr>
                </a:solidFill>
                <a:latin typeface="Georgia" panose="02040502050405020303" pitchFamily="18" charset="0"/>
              </a:rPr>
              <a:t>Element # 7</a:t>
            </a:r>
            <a:br>
              <a:rPr lang="en-US" altLang="en-US" sz="2400" b="1" dirty="0">
                <a:solidFill>
                  <a:schemeClr val="accent6">
                    <a:lumMod val="75000"/>
                  </a:schemeClr>
                </a:solidFill>
                <a:latin typeface="Georgia" panose="02040502050405020303" pitchFamily="18" charset="0"/>
              </a:rPr>
            </a:br>
            <a:r>
              <a:rPr lang="en-US" altLang="en-US" sz="4000" b="1" dirty="0">
                <a:solidFill>
                  <a:schemeClr val="accent6">
                    <a:lumMod val="75000"/>
                  </a:schemeClr>
                </a:solidFill>
                <a:latin typeface="Georgia" panose="02040502050405020303" pitchFamily="18" charset="0"/>
              </a:rPr>
              <a:t>Responding to Detected Offenses</a:t>
            </a:r>
            <a:br>
              <a:rPr lang="en-US" altLang="en-US" sz="4000" b="1" dirty="0">
                <a:solidFill>
                  <a:schemeClr val="accent6">
                    <a:lumMod val="75000"/>
                  </a:schemeClr>
                </a:solidFill>
                <a:latin typeface="Georgia" panose="02040502050405020303" pitchFamily="18" charset="0"/>
              </a:rPr>
            </a:br>
            <a:r>
              <a:rPr lang="en-US" altLang="en-US" sz="2800" b="1" i="1" dirty="0">
                <a:solidFill>
                  <a:schemeClr val="accent6">
                    <a:lumMod val="75000"/>
                  </a:schemeClr>
                </a:solidFill>
                <a:latin typeface="Georgia" panose="02040502050405020303" pitchFamily="18" charset="0"/>
              </a:rPr>
              <a:t>System of Investigations &amp; Corrective Actions</a:t>
            </a:r>
            <a:endParaRPr lang="en-US" altLang="en-US" sz="2800" i="1" dirty="0">
              <a:solidFill>
                <a:schemeClr val="accent6">
                  <a:lumMod val="75000"/>
                </a:schemeClr>
              </a:solidFill>
              <a:latin typeface="Georgia" panose="02040502050405020303" pitchFamily="18" charset="0"/>
            </a:endParaRPr>
          </a:p>
        </p:txBody>
      </p:sp>
      <p:sp>
        <p:nvSpPr>
          <p:cNvPr id="28675" name="Rectangle 3"/>
          <p:cNvSpPr>
            <a:spLocks noGrp="1" noChangeArrowheads="1"/>
          </p:cNvSpPr>
          <p:nvPr>
            <p:ph type="body" idx="1"/>
          </p:nvPr>
        </p:nvSpPr>
        <p:spPr>
          <a:xfrm>
            <a:off x="533400" y="2514600"/>
            <a:ext cx="7696200" cy="2895600"/>
          </a:xfrm>
        </p:spPr>
        <p:txBody>
          <a:bodyPr>
            <a:normAutofit lnSpcReduction="10000"/>
          </a:bodyPr>
          <a:lstStyle/>
          <a:p>
            <a:pPr marL="341313" indent="-341313" eaLnBrk="1" hangingPunct="1"/>
            <a:r>
              <a:rPr lang="en-US" altLang="en-US" sz="2000" dirty="0">
                <a:latin typeface="Georgia" panose="02040502050405020303" pitchFamily="18" charset="0"/>
              </a:rPr>
              <a:t>Violations related to fraud, waste, abuse, financial matters, and confidentiality must be reported to the Compliance Committee/Chief Compliance Officer.</a:t>
            </a:r>
          </a:p>
          <a:p>
            <a:pPr marL="341313" indent="-341313" eaLnBrk="1" hangingPunct="1"/>
            <a:endParaRPr lang="en-US" altLang="en-US" sz="2000" dirty="0">
              <a:latin typeface="Georgia" panose="02040502050405020303" pitchFamily="18" charset="0"/>
            </a:endParaRPr>
          </a:p>
          <a:p>
            <a:pPr marL="341313" indent="-341313" eaLnBrk="1" hangingPunct="1"/>
            <a:r>
              <a:rPr lang="en-US" altLang="en-US" sz="2000" dirty="0">
                <a:latin typeface="Georgia" panose="02040502050405020303" pitchFamily="18" charset="0"/>
              </a:rPr>
              <a:t>Violations of our Employee Handbook must be reported to Human Resources.</a:t>
            </a:r>
          </a:p>
          <a:p>
            <a:pPr marL="341313" indent="-341313" eaLnBrk="1" hangingPunct="1"/>
            <a:endParaRPr lang="en-US" altLang="en-US" sz="2000" dirty="0">
              <a:latin typeface="Georgia" panose="02040502050405020303" pitchFamily="18" charset="0"/>
            </a:endParaRPr>
          </a:p>
          <a:p>
            <a:pPr marL="341313" indent="-341313" eaLnBrk="1" hangingPunct="1"/>
            <a:r>
              <a:rPr lang="en-US" altLang="en-US" sz="2000" b="1" i="1" dirty="0">
                <a:solidFill>
                  <a:srgbClr val="FF0000"/>
                </a:solidFill>
                <a:latin typeface="Georgia" panose="02040502050405020303" pitchFamily="18" charset="0"/>
              </a:rPr>
              <a:t>We must never allow a detected offense to go uncorrected.</a:t>
            </a:r>
          </a:p>
        </p:txBody>
      </p:sp>
      <p:pic>
        <p:nvPicPr>
          <p:cNvPr id="28677" name="Picture 6" descr="MCIN01111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8827" y="4191000"/>
            <a:ext cx="155797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2D32426-11F0-450A-9B0B-E48B49D6A249}"/>
              </a:ext>
            </a:extLst>
          </p:cNvPr>
          <p:cNvSpPr>
            <a:spLocks noGrp="1"/>
          </p:cNvSpPr>
          <p:nvPr>
            <p:ph type="sldNum" sz="quarter" idx="12"/>
          </p:nvPr>
        </p:nvSpPr>
        <p:spPr/>
        <p:txBody>
          <a:bodyPr/>
          <a:lstStyle/>
          <a:p>
            <a:fld id="{00E15408-1BCD-4C86-B063-3DF0651C6689}" type="slidenum">
              <a:rPr lang="en-US" altLang="en-US" smtClean="0"/>
              <a:pPr/>
              <a:t>33</a:t>
            </a:fld>
            <a:endParaRPr lang="en-US" alt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152400"/>
            <a:ext cx="8153400" cy="1905000"/>
          </a:xfrm>
        </p:spPr>
        <p:txBody>
          <a:bodyPr/>
          <a:lstStyle/>
          <a:p>
            <a:pPr algn="ctr" eaLnBrk="1" hangingPunct="1"/>
            <a:r>
              <a:rPr lang="en-US" altLang="en-US" sz="2400" dirty="0">
                <a:solidFill>
                  <a:schemeClr val="accent6">
                    <a:lumMod val="75000"/>
                  </a:schemeClr>
                </a:solidFill>
                <a:latin typeface="Georgia" panose="02040502050405020303" pitchFamily="18" charset="0"/>
              </a:rPr>
              <a:t>Element # 8</a:t>
            </a:r>
            <a:br>
              <a:rPr lang="en-US" altLang="en-US" sz="2400" dirty="0">
                <a:solidFill>
                  <a:schemeClr val="accent6">
                    <a:lumMod val="75000"/>
                  </a:schemeClr>
                </a:solidFill>
                <a:latin typeface="Georgia" panose="02040502050405020303" pitchFamily="18" charset="0"/>
              </a:rPr>
            </a:br>
            <a:r>
              <a:rPr lang="en-US" altLang="en-US" sz="4000" b="1" dirty="0">
                <a:solidFill>
                  <a:schemeClr val="accent6">
                    <a:lumMod val="75000"/>
                  </a:schemeClr>
                </a:solidFill>
                <a:latin typeface="Georgia" panose="02040502050405020303" pitchFamily="18" charset="0"/>
              </a:rPr>
              <a:t>Non-Retaliation Policy </a:t>
            </a:r>
            <a:r>
              <a:rPr lang="en-US" altLang="en-US" sz="3200" b="1" i="1" dirty="0">
                <a:solidFill>
                  <a:schemeClr val="accent6">
                    <a:lumMod val="75000"/>
                  </a:schemeClr>
                </a:solidFill>
                <a:latin typeface="Georgia" panose="02040502050405020303" pitchFamily="18" charset="0"/>
              </a:rPr>
              <a:t>“Whistleblower” Protection</a:t>
            </a:r>
            <a:endParaRPr lang="en-US" altLang="en-US" sz="4000" b="1" dirty="0">
              <a:solidFill>
                <a:schemeClr val="accent6">
                  <a:lumMod val="75000"/>
                </a:schemeClr>
              </a:solidFill>
              <a:latin typeface="Georgia" panose="02040502050405020303" pitchFamily="18" charset="0"/>
            </a:endParaRPr>
          </a:p>
        </p:txBody>
      </p:sp>
      <p:sp>
        <p:nvSpPr>
          <p:cNvPr id="29699" name="Rectangle 3"/>
          <p:cNvSpPr>
            <a:spLocks noGrp="1" noChangeArrowheads="1"/>
          </p:cNvSpPr>
          <p:nvPr>
            <p:ph type="body" idx="1"/>
          </p:nvPr>
        </p:nvSpPr>
        <p:spPr>
          <a:xfrm>
            <a:off x="457200" y="2590800"/>
            <a:ext cx="8229600" cy="3816350"/>
          </a:xfrm>
        </p:spPr>
        <p:txBody>
          <a:bodyPr/>
          <a:lstStyle/>
          <a:p>
            <a:pPr marL="381000" indent="-381000" eaLnBrk="1" hangingPunct="1">
              <a:spcAft>
                <a:spcPct val="50000"/>
              </a:spcAft>
              <a:buFont typeface="Wingdings" pitchFamily="2" charset="2"/>
              <a:buChar char="§"/>
            </a:pPr>
            <a:endParaRPr lang="en-US" altLang="en-US" sz="2000" dirty="0">
              <a:latin typeface="Georgia" panose="02040502050405020303" pitchFamily="18" charset="0"/>
            </a:endParaRPr>
          </a:p>
          <a:p>
            <a:pPr marL="381000" indent="-381000" eaLnBrk="1" hangingPunct="1">
              <a:spcAft>
                <a:spcPct val="50000"/>
              </a:spcAft>
              <a:buFont typeface="Wingdings" pitchFamily="2" charset="2"/>
              <a:buChar char="§"/>
            </a:pPr>
            <a:r>
              <a:rPr lang="en-US" altLang="en-US" sz="2000" dirty="0">
                <a:latin typeface="Georgia" panose="02040502050405020303" pitchFamily="18" charset="0"/>
              </a:rPr>
              <a:t>Our Compliance Program prohibits retaliation and intimidation in any form, against any staff who, in good faith, reports possible unethical or illegal conduct. </a:t>
            </a:r>
            <a:r>
              <a:rPr lang="en-US" altLang="en-US" sz="2000" b="1" dirty="0">
                <a:latin typeface="Georgia" panose="02040502050405020303" pitchFamily="18" charset="0"/>
              </a:rPr>
              <a:t> </a:t>
            </a:r>
          </a:p>
          <a:p>
            <a:pPr marL="381000" indent="-381000" eaLnBrk="1" hangingPunct="1">
              <a:spcAft>
                <a:spcPct val="50000"/>
              </a:spcAft>
              <a:buFont typeface="Wingdings" pitchFamily="2" charset="2"/>
              <a:buChar char="§"/>
            </a:pPr>
            <a:endParaRPr lang="en-US" altLang="en-US" sz="2000" b="1" dirty="0">
              <a:latin typeface="Georgia" panose="02040502050405020303" pitchFamily="18" charset="0"/>
            </a:endParaRPr>
          </a:p>
          <a:p>
            <a:pPr marL="381000" indent="-381000" eaLnBrk="1" hangingPunct="1">
              <a:spcAft>
                <a:spcPct val="50000"/>
              </a:spcAft>
              <a:buFont typeface="Wingdings" pitchFamily="2" charset="2"/>
              <a:buChar char="§"/>
            </a:pPr>
            <a:r>
              <a:rPr lang="en-US" altLang="en-US" sz="2000" dirty="0">
                <a:latin typeface="Georgia" panose="02040502050405020303" pitchFamily="18" charset="0"/>
              </a:rPr>
              <a:t>Anyone found to participate in such retaliation will be subject to discipline up to and including termination.</a:t>
            </a:r>
          </a:p>
          <a:p>
            <a:pPr marL="381000" indent="-381000" eaLnBrk="1" hangingPunct="1">
              <a:spcAft>
                <a:spcPct val="50000"/>
              </a:spcAft>
              <a:buFontTx/>
              <a:buNone/>
            </a:pPr>
            <a:endParaRPr lang="en-US" altLang="en-US" sz="2400" dirty="0"/>
          </a:p>
        </p:txBody>
      </p:sp>
      <p:pic>
        <p:nvPicPr>
          <p:cNvPr id="29700" name="Picture 4" descr="MCj042982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0739" y="1748513"/>
            <a:ext cx="1266825" cy="102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D43A07C-FF40-4FC7-A466-493764D830BB}"/>
              </a:ext>
            </a:extLst>
          </p:cNvPr>
          <p:cNvSpPr>
            <a:spLocks noGrp="1"/>
          </p:cNvSpPr>
          <p:nvPr>
            <p:ph type="sldNum" sz="quarter" idx="12"/>
          </p:nvPr>
        </p:nvSpPr>
        <p:spPr/>
        <p:txBody>
          <a:bodyPr/>
          <a:lstStyle/>
          <a:p>
            <a:fld id="{00E15408-1BCD-4C86-B063-3DF0651C6689}" type="slidenum">
              <a:rPr lang="en-US" altLang="en-US" smtClean="0"/>
              <a:pPr/>
              <a:t>34</a:t>
            </a:fld>
            <a:endParaRPr lang="en-US" alt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1371600"/>
          </a:xfrm>
        </p:spPr>
        <p:txBody>
          <a:bodyPr>
            <a:normAutofit/>
          </a:bodyPr>
          <a:lstStyle/>
          <a:p>
            <a:pPr algn="ctr" eaLnBrk="1" hangingPunct="1"/>
            <a:r>
              <a:rPr lang="en-US" altLang="en-US" sz="2000" dirty="0">
                <a:solidFill>
                  <a:schemeClr val="accent6">
                    <a:lumMod val="75000"/>
                  </a:schemeClr>
                </a:solidFill>
                <a:latin typeface="Georgia" panose="02040502050405020303" pitchFamily="18" charset="0"/>
              </a:rPr>
              <a:t>Element # 8</a:t>
            </a:r>
            <a:br>
              <a:rPr lang="en-US" altLang="en-US" sz="2000" dirty="0">
                <a:solidFill>
                  <a:schemeClr val="accent6">
                    <a:lumMod val="75000"/>
                  </a:schemeClr>
                </a:solidFill>
                <a:latin typeface="Georgia" panose="02040502050405020303" pitchFamily="18" charset="0"/>
              </a:rPr>
            </a:br>
            <a:r>
              <a:rPr lang="en-US" altLang="en-US" sz="3600" b="1" dirty="0">
                <a:solidFill>
                  <a:schemeClr val="accent6">
                    <a:lumMod val="75000"/>
                  </a:schemeClr>
                </a:solidFill>
                <a:latin typeface="Georgia" panose="02040502050405020303" pitchFamily="18" charset="0"/>
              </a:rPr>
              <a:t>Non-Retaliation Policy</a:t>
            </a:r>
          </a:p>
        </p:txBody>
      </p:sp>
      <p:sp>
        <p:nvSpPr>
          <p:cNvPr id="30723" name="Rectangle 3"/>
          <p:cNvSpPr>
            <a:spLocks noGrp="1" noChangeArrowheads="1"/>
          </p:cNvSpPr>
          <p:nvPr>
            <p:ph type="body" idx="1"/>
          </p:nvPr>
        </p:nvSpPr>
        <p:spPr>
          <a:xfrm>
            <a:off x="609600" y="1905000"/>
            <a:ext cx="8077200" cy="4267200"/>
          </a:xfrm>
        </p:spPr>
        <p:txBody>
          <a:bodyPr/>
          <a:lstStyle/>
          <a:p>
            <a:pPr eaLnBrk="1" hangingPunct="1">
              <a:lnSpc>
                <a:spcPct val="90000"/>
              </a:lnSpc>
              <a:spcAft>
                <a:spcPct val="50000"/>
              </a:spcAft>
            </a:pPr>
            <a:r>
              <a:rPr lang="en-US" altLang="en-US" sz="2000" dirty="0">
                <a:latin typeface="Georgia" panose="02040502050405020303" pitchFamily="18" charset="0"/>
              </a:rPr>
              <a:t>Beware! Even subtle changes in behavior can be perceived as retaliation.</a:t>
            </a:r>
          </a:p>
          <a:p>
            <a:pPr eaLnBrk="1" hangingPunct="1">
              <a:lnSpc>
                <a:spcPct val="90000"/>
              </a:lnSpc>
              <a:spcAft>
                <a:spcPct val="50000"/>
              </a:spcAft>
            </a:pPr>
            <a:r>
              <a:rPr lang="en-US" altLang="en-US" sz="2000" dirty="0">
                <a:latin typeface="Georgia" panose="02040502050405020303" pitchFamily="18" charset="0"/>
              </a:rPr>
              <a:t>Staff can be held personally liable and subject to fines and criminal penalties including prison.</a:t>
            </a:r>
          </a:p>
          <a:p>
            <a:pPr eaLnBrk="1" hangingPunct="1">
              <a:lnSpc>
                <a:spcPct val="90000"/>
              </a:lnSpc>
              <a:spcAft>
                <a:spcPct val="50000"/>
              </a:spcAft>
            </a:pPr>
            <a:r>
              <a:rPr lang="en-US" altLang="en-US" sz="2000" dirty="0">
                <a:latin typeface="Georgia" panose="02040502050405020303" pitchFamily="18" charset="0"/>
              </a:rPr>
              <a:t>We must take action or staff will not report because “nothing ever changes”.	</a:t>
            </a:r>
          </a:p>
          <a:p>
            <a:pPr eaLnBrk="1" hangingPunct="1">
              <a:lnSpc>
                <a:spcPct val="90000"/>
              </a:lnSpc>
              <a:spcAft>
                <a:spcPct val="50000"/>
              </a:spcAft>
            </a:pPr>
            <a:r>
              <a:rPr lang="en-US" altLang="en-US" sz="2000" dirty="0">
                <a:latin typeface="Georgia" panose="02040502050405020303" pitchFamily="18" charset="0"/>
              </a:rPr>
              <a:t>Do </a:t>
            </a:r>
            <a:r>
              <a:rPr lang="en-US" altLang="en-US" sz="2000" b="1" u="sng" dirty="0">
                <a:solidFill>
                  <a:srgbClr val="FF0000"/>
                </a:solidFill>
                <a:latin typeface="Georgia" panose="02040502050405020303" pitchFamily="18" charset="0"/>
              </a:rPr>
              <a:t>not</a:t>
            </a:r>
            <a:r>
              <a:rPr lang="en-US" altLang="en-US" sz="2000" dirty="0">
                <a:latin typeface="Georgia" panose="02040502050405020303" pitchFamily="18" charset="0"/>
              </a:rPr>
              <a:t> investigate on your own.</a:t>
            </a:r>
          </a:p>
          <a:p>
            <a:pPr eaLnBrk="1" hangingPunct="1">
              <a:lnSpc>
                <a:spcPct val="90000"/>
              </a:lnSpc>
              <a:spcAft>
                <a:spcPct val="50000"/>
              </a:spcAft>
            </a:pPr>
            <a:r>
              <a:rPr lang="en-US" altLang="en-US" sz="2000" dirty="0">
                <a:latin typeface="Georgia" panose="02040502050405020303" pitchFamily="18" charset="0"/>
              </a:rPr>
              <a:t>Those who bring issues to management’s attention should be commended.</a:t>
            </a:r>
          </a:p>
          <a:p>
            <a:pPr eaLnBrk="1" hangingPunct="1">
              <a:lnSpc>
                <a:spcPct val="90000"/>
              </a:lnSpc>
              <a:spcAft>
                <a:spcPct val="50000"/>
              </a:spcAft>
            </a:pPr>
            <a:endParaRPr lang="en-US" altLang="en-US" sz="2400" dirty="0"/>
          </a:p>
        </p:txBody>
      </p:sp>
      <p:pic>
        <p:nvPicPr>
          <p:cNvPr id="30724" name="Picture 4" descr="MMj0213519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7200"/>
            <a:ext cx="952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MMj0213519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09575"/>
            <a:ext cx="952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2B49677-F0A5-46AA-BBE4-558E957EDDDC}"/>
              </a:ext>
            </a:extLst>
          </p:cNvPr>
          <p:cNvSpPr>
            <a:spLocks noGrp="1"/>
          </p:cNvSpPr>
          <p:nvPr>
            <p:ph type="sldNum" sz="quarter" idx="12"/>
          </p:nvPr>
        </p:nvSpPr>
        <p:spPr/>
        <p:txBody>
          <a:bodyPr/>
          <a:lstStyle/>
          <a:p>
            <a:fld id="{00E15408-1BCD-4C86-B063-3DF0651C6689}" type="slidenum">
              <a:rPr lang="en-US" altLang="en-US" smtClean="0"/>
              <a:pPr/>
              <a:t>35</a:t>
            </a:fld>
            <a:endParaRPr lang="en-US" alt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lgn="ctr" eaLnBrk="1" hangingPunct="1"/>
            <a:br>
              <a:rPr lang="en-US" altLang="en-US" sz="4000" b="1" dirty="0">
                <a:solidFill>
                  <a:schemeClr val="accent6">
                    <a:lumMod val="75000"/>
                  </a:schemeClr>
                </a:solidFill>
                <a:latin typeface="Georgia" panose="02040502050405020303" pitchFamily="18" charset="0"/>
              </a:rPr>
            </a:br>
            <a:r>
              <a:rPr lang="en-US" altLang="en-US" sz="4000" b="1" dirty="0">
                <a:solidFill>
                  <a:schemeClr val="accent6">
                    <a:lumMod val="75000"/>
                  </a:schemeClr>
                </a:solidFill>
                <a:latin typeface="Georgia" panose="02040502050405020303" pitchFamily="18" charset="0"/>
              </a:rPr>
              <a:t>What to do if you find something?</a:t>
            </a:r>
            <a:br>
              <a:rPr lang="en-US" altLang="en-US" sz="4000" dirty="0">
                <a:solidFill>
                  <a:schemeClr val="accent6">
                    <a:lumMod val="75000"/>
                  </a:schemeClr>
                </a:solidFill>
                <a:latin typeface="Georgia" panose="02040502050405020303" pitchFamily="18" charset="0"/>
              </a:rPr>
            </a:br>
            <a:endParaRPr lang="en-US" altLang="en-US" sz="4000" dirty="0">
              <a:solidFill>
                <a:schemeClr val="accent6">
                  <a:lumMod val="75000"/>
                </a:schemeClr>
              </a:solidFill>
              <a:latin typeface="Georgia" panose="02040502050405020303" pitchFamily="18" charset="0"/>
            </a:endParaRPr>
          </a:p>
        </p:txBody>
      </p:sp>
      <p:sp>
        <p:nvSpPr>
          <p:cNvPr id="31747" name="Rectangle 3"/>
          <p:cNvSpPr>
            <a:spLocks noGrp="1" noChangeArrowheads="1"/>
          </p:cNvSpPr>
          <p:nvPr>
            <p:ph type="body" idx="1"/>
          </p:nvPr>
        </p:nvSpPr>
        <p:spPr>
          <a:xfrm>
            <a:off x="565150" y="1600200"/>
            <a:ext cx="7772400" cy="3886200"/>
          </a:xfrm>
        </p:spPr>
        <p:txBody>
          <a:bodyPr/>
          <a:lstStyle/>
          <a:p>
            <a:pPr marL="609600" indent="-609600" algn="ctr" eaLnBrk="1" hangingPunct="1">
              <a:buFontTx/>
              <a:buNone/>
            </a:pPr>
            <a:r>
              <a:rPr lang="en-US" altLang="en-US" sz="2000" dirty="0"/>
              <a:t>       Please contact your supervisor and/or the Compliance Committee/Chief Compliance Officer as soon as there is even a suspicion that something may be wrong.</a:t>
            </a:r>
          </a:p>
          <a:p>
            <a:pPr marL="609600" indent="-609600" algn="ctr" eaLnBrk="1" hangingPunct="1">
              <a:buFontTx/>
              <a:buNone/>
            </a:pPr>
            <a:endParaRPr lang="en-US" altLang="en-US" sz="2000" i="1" dirty="0"/>
          </a:p>
          <a:p>
            <a:pPr marL="609600" indent="-609600" algn="ctr" eaLnBrk="1" hangingPunct="1">
              <a:buFontTx/>
              <a:buNone/>
            </a:pPr>
            <a:r>
              <a:rPr lang="en-US" altLang="en-US" sz="2000" dirty="0"/>
              <a:t>Do not investigate on your own.</a:t>
            </a:r>
          </a:p>
          <a:p>
            <a:pPr marL="609600" indent="-609600" eaLnBrk="1" hangingPunct="1">
              <a:buFontTx/>
              <a:buNone/>
            </a:pPr>
            <a:endParaRPr lang="en-US" altLang="en-US" sz="2400" i="1" dirty="0"/>
          </a:p>
          <a:p>
            <a:pPr marL="609600" indent="-609600" eaLnBrk="1" hangingPunct="1">
              <a:buFontTx/>
              <a:buNone/>
            </a:pPr>
            <a:endParaRPr lang="en-US" altLang="en-US" sz="2400" dirty="0"/>
          </a:p>
          <a:p>
            <a:pPr marL="609600" indent="-609600" eaLnBrk="1" hangingPunct="1">
              <a:spcBef>
                <a:spcPct val="0"/>
              </a:spcBef>
              <a:buFontTx/>
              <a:buNone/>
            </a:pPr>
            <a:r>
              <a:rPr lang="en-US" altLang="en-US" sz="2400" dirty="0"/>
              <a:t>               </a:t>
            </a:r>
          </a:p>
        </p:txBody>
      </p:sp>
      <p:sp>
        <p:nvSpPr>
          <p:cNvPr id="31748" name="Rectangle 4"/>
          <p:cNvSpPr>
            <a:spLocks noChangeArrowheads="1"/>
          </p:cNvSpPr>
          <p:nvPr/>
        </p:nvSpPr>
        <p:spPr bwMode="auto">
          <a:xfrm>
            <a:off x="4451350"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a:p>
            <a:pPr algn="ctr" eaLnBrk="1" hangingPunct="1">
              <a:spcBef>
                <a:spcPct val="0"/>
              </a:spcBef>
              <a:buFontTx/>
              <a:buNone/>
            </a:pPr>
            <a:endParaRPr lang="en-US" altLang="en-US" sz="1800"/>
          </a:p>
        </p:txBody>
      </p:sp>
      <p:pic>
        <p:nvPicPr>
          <p:cNvPr id="4098" name="Picture 2" descr="Dial Telephone Big Image - Rotary Dial Phone Clipart , Free Transparent  Clipart - ClipartKey">
            <a:extLst>
              <a:ext uri="{FF2B5EF4-FFF2-40B4-BE49-F238E27FC236}">
                <a16:creationId xmlns:a16="http://schemas.microsoft.com/office/drawing/2014/main" id="{9F227BE3-F23F-4F16-A1B2-5AB6C2C3689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012" b="89883" l="6556" r="92000">
                        <a14:foregroundMark x1="54778" y1="6012" x2="54778" y2="6012"/>
                        <a14:foregroundMark x1="92111" y1="24194" x2="92111" y2="24194"/>
                        <a14:foregroundMark x1="67778" y1="48240" x2="67778" y2="48240"/>
                        <a14:foregroundMark x1="64222" y1="52493" x2="64222" y2="52493"/>
                        <a14:foregroundMark x1="50889" y1="61290" x2="36111" y2="45748"/>
                        <a14:foregroundMark x1="36111" y1="45748" x2="52889" y2="31818"/>
                        <a14:foregroundMark x1="52889" y1="31818" x2="66333" y2="47361"/>
                        <a14:foregroundMark x1="66333" y1="47361" x2="52000" y2="64076"/>
                        <a14:foregroundMark x1="52000" y1="64076" x2="41111" y2="42522"/>
                        <a14:foregroundMark x1="41111" y1="42522" x2="41778" y2="32991"/>
                        <a14:foregroundMark x1="49111" y1="32991" x2="68444" y2="39883"/>
                        <a14:foregroundMark x1="68444" y1="39883" x2="60222" y2="63196"/>
                        <a14:foregroundMark x1="60222" y1="63196" x2="42889" y2="49853"/>
                        <a14:foregroundMark x1="42889" y1="49853" x2="42444" y2="25367"/>
                        <a14:foregroundMark x1="42444" y1="25367" x2="58222" y2="23167"/>
                        <a14:foregroundMark x1="65333" y1="65103" x2="46333" y2="69501"/>
                        <a14:foregroundMark x1="46333" y1="69501" x2="45222" y2="46041"/>
                        <a14:foregroundMark x1="45222" y1="46041" x2="45222" y2="46041"/>
                        <a14:foregroundMark x1="65333" y1="64076" x2="67444" y2="56158"/>
                        <a14:foregroundMark x1="6556" y1="48827" x2="7889" y2="52053"/>
                      </a14:backgroundRemoval>
                    </a14:imgEffect>
                  </a14:imgLayer>
                </a14:imgProps>
              </a:ext>
              <a:ext uri="{28A0092B-C50C-407E-A947-70E740481C1C}">
                <a14:useLocalDpi xmlns:a14="http://schemas.microsoft.com/office/drawing/2010/main" val="0"/>
              </a:ext>
            </a:extLst>
          </a:blip>
          <a:srcRect/>
          <a:stretch>
            <a:fillRect/>
          </a:stretch>
        </p:blipFill>
        <p:spPr bwMode="auto">
          <a:xfrm>
            <a:off x="6038575" y="3677726"/>
            <a:ext cx="2677335" cy="20288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Speak Cliparts, Download Free Clip Art, Free Clip Art on Clipart  Library">
            <a:extLst>
              <a:ext uri="{FF2B5EF4-FFF2-40B4-BE49-F238E27FC236}">
                <a16:creationId xmlns:a16="http://schemas.microsoft.com/office/drawing/2014/main" id="{28E925AD-4DA5-42B1-AEDE-BDAE03A9DB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5362" y="3576150"/>
            <a:ext cx="2231976" cy="22319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agnifying Glass Print Clipart Pink Background Transparent - Transparent  Background Magnifying Glass Clipart , Free Transparent Clipart - ClipartKey">
            <a:extLst>
              <a:ext uri="{FF2B5EF4-FFF2-40B4-BE49-F238E27FC236}">
                <a16:creationId xmlns:a16="http://schemas.microsoft.com/office/drawing/2014/main" id="{B6EB42FE-48DF-40AC-9E27-ACAFBEE044E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62778" y1="31307" x2="62778" y2="31307"/>
                        <a14:foregroundMark x1="54000" y1="36223" x2="68444" y2="19534"/>
                        <a14:foregroundMark x1="68444" y1="19534" x2="70444" y2="40492"/>
                        <a14:foregroundMark x1="70444" y1="40492" x2="52111" y2="47089"/>
                        <a14:foregroundMark x1="52111" y1="47089" x2="39444" y2="62354"/>
                        <a14:foregroundMark x1="39444" y1="62354" x2="29556" y2="84217"/>
                        <a14:foregroundMark x1="50111" y1="50453" x2="41111" y2="31307"/>
                        <a14:foregroundMark x1="41111" y1="31307" x2="52222" y2="14360"/>
                        <a14:foregroundMark x1="52222" y1="14360" x2="70667" y2="12678"/>
                        <a14:foregroundMark x1="70667" y1="12678" x2="78778" y2="32342"/>
                        <a14:foregroundMark x1="78778" y1="32342" x2="70667" y2="52911"/>
                        <a14:foregroundMark x1="70667" y1="52911" x2="52778" y2="51488"/>
                        <a14:foregroundMark x1="52778" y1="51488" x2="50111" y2="45537"/>
                        <a14:foregroundMark x1="24667" y1="84994" x2="24667" y2="84994"/>
                      </a14:backgroundRemoval>
                    </a14:imgEffect>
                  </a14:imgLayer>
                </a14:imgProps>
              </a:ext>
              <a:ext uri="{28A0092B-C50C-407E-A947-70E740481C1C}">
                <a14:useLocalDpi xmlns:a14="http://schemas.microsoft.com/office/drawing/2010/main" val="0"/>
              </a:ext>
            </a:extLst>
          </a:blip>
          <a:srcRect/>
          <a:stretch>
            <a:fillRect/>
          </a:stretch>
        </p:blipFill>
        <p:spPr bwMode="auto">
          <a:xfrm>
            <a:off x="80206" y="3576150"/>
            <a:ext cx="2697162" cy="231644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B184E0F-D7AE-4FB5-AFB5-456124C62B38}"/>
              </a:ext>
            </a:extLst>
          </p:cNvPr>
          <p:cNvSpPr>
            <a:spLocks noGrp="1"/>
          </p:cNvSpPr>
          <p:nvPr>
            <p:ph type="sldNum" sz="quarter" idx="12"/>
          </p:nvPr>
        </p:nvSpPr>
        <p:spPr/>
        <p:txBody>
          <a:bodyPr/>
          <a:lstStyle/>
          <a:p>
            <a:fld id="{00E15408-1BCD-4C86-B063-3DF0651C6689}" type="slidenum">
              <a:rPr lang="en-US" altLang="en-US" smtClean="0"/>
              <a:pPr/>
              <a:t>36</a:t>
            </a:fld>
            <a:endParaRPr lang="en-US" alt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304800"/>
            <a:ext cx="8686800" cy="1676400"/>
          </a:xfrm>
        </p:spPr>
        <p:txBody>
          <a:bodyPr/>
          <a:lstStyle/>
          <a:p>
            <a:pPr algn="ctr" eaLnBrk="1" hangingPunct="1"/>
            <a:r>
              <a:rPr lang="en-US" altLang="en-US" sz="4000" b="1" dirty="0">
                <a:solidFill>
                  <a:schemeClr val="tx1"/>
                </a:solidFill>
                <a:latin typeface="Georgia" panose="02040502050405020303" pitchFamily="18" charset="0"/>
              </a:rPr>
              <a:t>Congratulations &amp; Thank You</a:t>
            </a:r>
            <a:br>
              <a:rPr lang="en-US" altLang="en-US" sz="4000" b="1" dirty="0">
                <a:solidFill>
                  <a:schemeClr val="tx1"/>
                </a:solidFill>
                <a:latin typeface="Georgia" panose="02040502050405020303" pitchFamily="18" charset="0"/>
              </a:rPr>
            </a:br>
            <a:r>
              <a:rPr lang="en-US" altLang="en-US" sz="3600" b="1" dirty="0">
                <a:solidFill>
                  <a:schemeClr val="accent6">
                    <a:lumMod val="75000"/>
                  </a:schemeClr>
                </a:solidFill>
                <a:latin typeface="Georgia" panose="02040502050405020303" pitchFamily="18" charset="0"/>
              </a:rPr>
              <a:t>for being part of the solution!</a:t>
            </a:r>
            <a:br>
              <a:rPr lang="en-US" altLang="en-US" sz="4000" dirty="0">
                <a:solidFill>
                  <a:schemeClr val="tx1"/>
                </a:solidFill>
                <a:latin typeface="Georgia" panose="02040502050405020303" pitchFamily="18" charset="0"/>
              </a:rPr>
            </a:br>
            <a:endParaRPr lang="en-US" altLang="en-US" sz="2400" dirty="0">
              <a:solidFill>
                <a:schemeClr val="tx1"/>
              </a:solidFill>
              <a:latin typeface="Georgia" panose="02040502050405020303" pitchFamily="18" charset="0"/>
            </a:endParaRPr>
          </a:p>
        </p:txBody>
      </p:sp>
      <p:sp>
        <p:nvSpPr>
          <p:cNvPr id="32772" name="Rectangle 4"/>
          <p:cNvSpPr>
            <a:spLocks noChangeArrowheads="1"/>
          </p:cNvSpPr>
          <p:nvPr/>
        </p:nvSpPr>
        <p:spPr bwMode="auto">
          <a:xfrm>
            <a:off x="457200" y="1752600"/>
            <a:ext cx="8382000" cy="457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en-US" altLang="en-US" sz="1600" dirty="0">
                <a:latin typeface="Georgia" pitchFamily="18" charset="0"/>
              </a:rPr>
              <a:t>To receive credit for this Corporate Compliance training, </a:t>
            </a:r>
          </a:p>
          <a:p>
            <a:pPr algn="ctr" eaLnBrk="1" hangingPunct="1">
              <a:lnSpc>
                <a:spcPct val="150000"/>
              </a:lnSpc>
              <a:spcBef>
                <a:spcPct val="0"/>
              </a:spcBef>
              <a:buFontTx/>
              <a:buNone/>
            </a:pPr>
            <a:r>
              <a:rPr lang="en-US" altLang="en-US" sz="1600" dirty="0">
                <a:latin typeface="Georgia" pitchFamily="18" charset="0"/>
              </a:rPr>
              <a:t>please look for a </a:t>
            </a:r>
            <a:r>
              <a:rPr lang="en-US" altLang="en-US" sz="1600" u="sng" dirty="0">
                <a:latin typeface="Georgia" pitchFamily="18" charset="0"/>
              </a:rPr>
              <a:t>checklist in Paycom</a:t>
            </a:r>
            <a:r>
              <a:rPr lang="en-US" altLang="en-US" sz="1600" dirty="0">
                <a:latin typeface="Georgia" pitchFamily="18" charset="0"/>
              </a:rPr>
              <a:t> labeled:</a:t>
            </a:r>
          </a:p>
          <a:p>
            <a:pPr algn="ctr" eaLnBrk="1" hangingPunct="1">
              <a:lnSpc>
                <a:spcPct val="150000"/>
              </a:lnSpc>
              <a:spcBef>
                <a:spcPct val="0"/>
              </a:spcBef>
              <a:buFontTx/>
              <a:buNone/>
            </a:pPr>
            <a:r>
              <a:rPr lang="en-US" altLang="en-US" sz="1800" u="sng" dirty="0">
                <a:latin typeface="Georgia" pitchFamily="18" charset="0"/>
              </a:rPr>
              <a:t>COMPLIANCE TRAINING DOCUMENTS</a:t>
            </a:r>
          </a:p>
          <a:p>
            <a:pPr algn="ctr" eaLnBrk="1" hangingPunct="1">
              <a:lnSpc>
                <a:spcPct val="150000"/>
              </a:lnSpc>
              <a:spcBef>
                <a:spcPct val="0"/>
              </a:spcBef>
              <a:buFontTx/>
              <a:buNone/>
            </a:pPr>
            <a:r>
              <a:rPr lang="en-US" altLang="en-US" sz="1600" dirty="0">
                <a:latin typeface="Georgia" pitchFamily="18" charset="0"/>
              </a:rPr>
              <a:t>This will have the following documents online for you to fill out and sign/complete</a:t>
            </a:r>
            <a:r>
              <a:rPr lang="en-US" altLang="en-US" sz="1800" dirty="0">
                <a:latin typeface="Georgia" pitchFamily="18" charset="0"/>
              </a:rPr>
              <a:t>:</a:t>
            </a:r>
          </a:p>
          <a:p>
            <a:pPr algn="ctr" eaLnBrk="1" hangingPunct="1">
              <a:lnSpc>
                <a:spcPct val="150000"/>
              </a:lnSpc>
              <a:spcBef>
                <a:spcPct val="0"/>
              </a:spcBef>
              <a:buFontTx/>
              <a:buAutoNum type="arabicPeriod"/>
            </a:pPr>
            <a:r>
              <a:rPr lang="en-US" altLang="en-US" sz="1800" dirty="0">
                <a:latin typeface="Georgia" pitchFamily="18" charset="0"/>
              </a:rPr>
              <a:t>Compliance Training Policy &amp; Acknowledgement</a:t>
            </a:r>
          </a:p>
          <a:p>
            <a:pPr algn="ctr" eaLnBrk="1" hangingPunct="1">
              <a:lnSpc>
                <a:spcPct val="150000"/>
              </a:lnSpc>
              <a:spcBef>
                <a:spcPct val="0"/>
              </a:spcBef>
              <a:buFontTx/>
              <a:buAutoNum type="arabicPeriod"/>
            </a:pPr>
            <a:r>
              <a:rPr lang="en-US" altLang="en-US" sz="1800" dirty="0">
                <a:latin typeface="Georgia" pitchFamily="18" charset="0"/>
              </a:rPr>
              <a:t>Code of Ethics Policy &amp; Acknowledgement</a:t>
            </a:r>
          </a:p>
          <a:p>
            <a:pPr algn="ctr" eaLnBrk="1" hangingPunct="1">
              <a:lnSpc>
                <a:spcPct val="150000"/>
              </a:lnSpc>
              <a:spcBef>
                <a:spcPct val="0"/>
              </a:spcBef>
              <a:buFontTx/>
              <a:buAutoNum type="arabicPeriod"/>
            </a:pPr>
            <a:r>
              <a:rPr lang="en-US" altLang="en-US" sz="1800" dirty="0">
                <a:latin typeface="Georgia" pitchFamily="18" charset="0"/>
              </a:rPr>
              <a:t>Conflict of Interest Policy &amp; Acknowledgement</a:t>
            </a:r>
          </a:p>
          <a:p>
            <a:pPr algn="ctr" eaLnBrk="1" hangingPunct="1">
              <a:spcBef>
                <a:spcPct val="0"/>
              </a:spcBef>
            </a:pPr>
            <a:endParaRPr lang="en-US" altLang="en-US" sz="1800" dirty="0">
              <a:latin typeface="Georgia" pitchFamily="18" charset="0"/>
            </a:endParaRPr>
          </a:p>
          <a:p>
            <a:pPr algn="ctr" eaLnBrk="1" hangingPunct="1">
              <a:spcBef>
                <a:spcPct val="0"/>
              </a:spcBef>
            </a:pPr>
            <a:r>
              <a:rPr lang="en-US" altLang="en-US" sz="1800" dirty="0">
                <a:latin typeface="Georgia" pitchFamily="18" charset="0"/>
              </a:rPr>
              <a:t>Please make sure you check ALL boxes on your forms</a:t>
            </a:r>
          </a:p>
          <a:p>
            <a:pPr algn="ctr" eaLnBrk="1" hangingPunct="1">
              <a:spcBef>
                <a:spcPct val="0"/>
              </a:spcBef>
            </a:pPr>
            <a:endParaRPr lang="en-US" altLang="en-US" sz="1800" dirty="0">
              <a:latin typeface="Georgia" pitchFamily="18" charset="0"/>
            </a:endParaRPr>
          </a:p>
          <a:p>
            <a:pPr algn="ctr" eaLnBrk="1" hangingPunct="1">
              <a:spcBef>
                <a:spcPct val="0"/>
              </a:spcBef>
            </a:pPr>
            <a:r>
              <a:rPr lang="en-US" altLang="en-US" sz="1800" dirty="0">
                <a:latin typeface="Georgia" pitchFamily="18" charset="0"/>
              </a:rPr>
              <a:t>Please make sure you have signed in (First and Last Name) on the Zoom chat box </a:t>
            </a:r>
            <a:r>
              <a:rPr lang="en-US" altLang="en-US" sz="1800" dirty="0">
                <a:latin typeface="Georgia" pitchFamily="18" charset="0"/>
                <a:sym typeface="Wingdings" panose="05000000000000000000" pitchFamily="2" charset="2"/>
              </a:rPr>
              <a:t></a:t>
            </a:r>
            <a:endParaRPr lang="en-US" altLang="en-US" sz="1800" dirty="0">
              <a:latin typeface="Georgia" pitchFamily="18" charset="0"/>
            </a:endParaRPr>
          </a:p>
          <a:p>
            <a:pPr eaLnBrk="1" hangingPunct="1">
              <a:spcBef>
                <a:spcPct val="0"/>
              </a:spcBef>
            </a:pPr>
            <a:endParaRPr lang="en-US" altLang="en-US" sz="1800" dirty="0">
              <a:latin typeface="Georgia" pitchFamily="18" charset="0"/>
            </a:endParaRPr>
          </a:p>
        </p:txBody>
      </p:sp>
      <p:sp>
        <p:nvSpPr>
          <p:cNvPr id="2" name="Slide Number Placeholder 1">
            <a:extLst>
              <a:ext uri="{FF2B5EF4-FFF2-40B4-BE49-F238E27FC236}">
                <a16:creationId xmlns:a16="http://schemas.microsoft.com/office/drawing/2014/main" id="{9EA0CFB4-85A7-48F9-B620-F948CBB6C98A}"/>
              </a:ext>
            </a:extLst>
          </p:cNvPr>
          <p:cNvSpPr>
            <a:spLocks noGrp="1"/>
          </p:cNvSpPr>
          <p:nvPr>
            <p:ph type="sldNum" sz="quarter" idx="12"/>
          </p:nvPr>
        </p:nvSpPr>
        <p:spPr/>
        <p:txBody>
          <a:bodyPr/>
          <a:lstStyle/>
          <a:p>
            <a:fld id="{00E15408-1BCD-4C86-B063-3DF0651C6689}" type="slidenum">
              <a:rPr lang="en-US" altLang="en-US" smtClean="0"/>
              <a:pPr/>
              <a:t>37</a:t>
            </a:fld>
            <a:endParaRPr lang="en-US" altLang="en-US"/>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fontScale="70000" lnSpcReduction="20000"/>
          </a:bodyPr>
          <a:lstStyle/>
          <a:p>
            <a:r>
              <a:rPr lang="en-US" altLang="en-US" dirty="0">
                <a:latin typeface="Georgia" pitchFamily="18" charset="0"/>
              </a:rPr>
              <a:t>This act requires annual training on the components of fraud to raise awareness.</a:t>
            </a:r>
          </a:p>
          <a:p>
            <a:pPr marL="109728" indent="0">
              <a:buNone/>
            </a:pPr>
            <a:endParaRPr lang="en-US" altLang="en-US" dirty="0">
              <a:latin typeface="Georgia" pitchFamily="18" charset="0"/>
            </a:endParaRPr>
          </a:p>
          <a:p>
            <a:r>
              <a:rPr lang="en-US" altLang="en-US" dirty="0">
                <a:latin typeface="Georgia" pitchFamily="18" charset="0"/>
              </a:rPr>
              <a:t>In doing so, it is important to raise questions to your managers/supervisors if you have concerns about documentation that may be wrong or fraudulent claims of services.</a:t>
            </a:r>
          </a:p>
          <a:p>
            <a:endParaRPr lang="en-US" altLang="en-US" dirty="0">
              <a:latin typeface="Georgia" pitchFamily="18" charset="0"/>
            </a:endParaRPr>
          </a:p>
          <a:p>
            <a:r>
              <a:rPr lang="en-US" altLang="en-US" dirty="0">
                <a:latin typeface="Georgia" pitchFamily="18" charset="0"/>
              </a:rPr>
              <a:t>It is both a State and Federal crime to submit or cause to be submitted, any false or misleading claim for government payment.</a:t>
            </a:r>
          </a:p>
          <a:p>
            <a:endParaRPr lang="en-US" altLang="en-US" dirty="0">
              <a:latin typeface="Georgia" pitchFamily="18" charset="0"/>
            </a:endParaRPr>
          </a:p>
          <a:p>
            <a:r>
              <a:rPr lang="en-US" altLang="en-US" dirty="0">
                <a:latin typeface="Georgia" pitchFamily="18" charset="0"/>
              </a:rPr>
              <a:t>False Claims Act covers fraud against the government and fraud against our consumers (the children and adults we serve) as well as their families.</a:t>
            </a:r>
          </a:p>
          <a:p>
            <a:pPr marL="109728" indent="0">
              <a:buNone/>
            </a:pPr>
            <a:endParaRPr lang="en-US" altLang="en-US" dirty="0">
              <a:latin typeface="Georgia" pitchFamily="18" charset="0"/>
            </a:endParaRPr>
          </a:p>
          <a:p>
            <a:r>
              <a:rPr lang="en-US" altLang="en-US" dirty="0">
                <a:latin typeface="Georgia" pitchFamily="18" charset="0"/>
              </a:rPr>
              <a:t>Civil and Criminal Penalties, as well as a violation of ACDS Policy.</a:t>
            </a:r>
          </a:p>
          <a:p>
            <a:endParaRPr lang="en-US" altLang="en-US" dirty="0">
              <a:latin typeface="Georgia" pitchFamily="18" charset="0"/>
            </a:endParaRPr>
          </a:p>
          <a:p>
            <a:endParaRPr lang="en-US" altLang="en-US" dirty="0">
              <a:latin typeface="Georgia" pitchFamily="18" charset="0"/>
            </a:endParaRPr>
          </a:p>
        </p:txBody>
      </p:sp>
      <p:sp>
        <p:nvSpPr>
          <p:cNvPr id="3074" name="Rectangle 2"/>
          <p:cNvSpPr>
            <a:spLocks noGrp="1" noChangeArrowheads="1"/>
          </p:cNvSpPr>
          <p:nvPr>
            <p:ph type="title"/>
          </p:nvPr>
        </p:nvSpPr>
        <p:spPr/>
        <p:txBody>
          <a:bodyPr/>
          <a:lstStyle/>
          <a:p>
            <a:pPr algn="ctr"/>
            <a:r>
              <a:rPr lang="en-US" altLang="en-US" dirty="0">
                <a:solidFill>
                  <a:schemeClr val="accent6">
                    <a:lumMod val="75000"/>
                  </a:schemeClr>
                </a:solidFill>
                <a:latin typeface="Georgia" pitchFamily="18" charset="0"/>
              </a:rPr>
              <a:t>False Claims Act</a:t>
            </a:r>
          </a:p>
        </p:txBody>
      </p:sp>
      <p:sp>
        <p:nvSpPr>
          <p:cNvPr id="2" name="Slide Number Placeholder 1">
            <a:extLst>
              <a:ext uri="{FF2B5EF4-FFF2-40B4-BE49-F238E27FC236}">
                <a16:creationId xmlns:a16="http://schemas.microsoft.com/office/drawing/2014/main" id="{24EA5777-235F-4765-8F10-C41B658171DD}"/>
              </a:ext>
            </a:extLst>
          </p:cNvPr>
          <p:cNvSpPr>
            <a:spLocks noGrp="1"/>
          </p:cNvSpPr>
          <p:nvPr>
            <p:ph type="sldNum" sz="quarter" idx="12"/>
          </p:nvPr>
        </p:nvSpPr>
        <p:spPr/>
        <p:txBody>
          <a:bodyPr/>
          <a:lstStyle/>
          <a:p>
            <a:fld id="{00E15408-1BCD-4C86-B063-3DF0651C6689}" type="slidenum">
              <a:rPr lang="en-US" altLang="en-US" smtClean="0"/>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610600" cy="4525963"/>
          </a:xfrm>
        </p:spPr>
        <p:txBody>
          <a:bodyPr>
            <a:normAutofit fontScale="92500" lnSpcReduction="20000"/>
          </a:bodyPr>
          <a:lstStyle/>
          <a:p>
            <a:r>
              <a:rPr lang="en-US" sz="2400" b="1" dirty="0">
                <a:latin typeface="Georgia" panose="02040502050405020303" pitchFamily="18" charset="0"/>
              </a:rPr>
              <a:t>Fraud</a:t>
            </a:r>
          </a:p>
          <a:p>
            <a:pPr lvl="1"/>
            <a:r>
              <a:rPr lang="en-US" sz="2000" b="1" dirty="0">
                <a:latin typeface="Georgia" panose="02040502050405020303" pitchFamily="18" charset="0"/>
              </a:rPr>
              <a:t>Intentionally submitting false claims for the purpose of obtaining funds we are not entitled to.</a:t>
            </a:r>
          </a:p>
          <a:p>
            <a:pPr lvl="1"/>
            <a:r>
              <a:rPr lang="en-US" sz="1600" dirty="0">
                <a:latin typeface="Georgia" panose="02040502050405020303" pitchFamily="18" charset="0"/>
              </a:rPr>
              <a:t>i.e. billing for services that were not performed, identity theft, performing unnecessary procedures.</a:t>
            </a:r>
          </a:p>
          <a:p>
            <a:pPr lvl="1"/>
            <a:endParaRPr lang="en-US" sz="1600" dirty="0">
              <a:latin typeface="Georgia" panose="02040502050405020303" pitchFamily="18" charset="0"/>
            </a:endParaRPr>
          </a:p>
          <a:p>
            <a:r>
              <a:rPr lang="en-US" sz="2400" b="1" dirty="0">
                <a:latin typeface="Georgia" panose="02040502050405020303" pitchFamily="18" charset="0"/>
              </a:rPr>
              <a:t>Abuse/Misuse</a:t>
            </a:r>
            <a:endParaRPr lang="en-US" sz="2800" b="1" dirty="0">
              <a:latin typeface="Georgia" panose="02040502050405020303" pitchFamily="18" charset="0"/>
            </a:endParaRPr>
          </a:p>
          <a:p>
            <a:pPr lvl="1"/>
            <a:r>
              <a:rPr lang="en-US" sz="2000" b="1" dirty="0">
                <a:latin typeface="Georgia" panose="02040502050405020303" pitchFamily="18" charset="0"/>
              </a:rPr>
              <a:t>Intentionally submitting false claims for the purpose of obtaining funds that we are partially entitled to.</a:t>
            </a:r>
          </a:p>
          <a:p>
            <a:pPr lvl="1"/>
            <a:endParaRPr lang="en-US" sz="1600" dirty="0">
              <a:latin typeface="Georgia" panose="02040502050405020303" pitchFamily="18" charset="0"/>
            </a:endParaRPr>
          </a:p>
          <a:p>
            <a:r>
              <a:rPr lang="en-US" sz="2600" b="1" dirty="0">
                <a:latin typeface="Georgia" panose="02040502050405020303" pitchFamily="18" charset="0"/>
              </a:rPr>
              <a:t>Waste</a:t>
            </a:r>
            <a:endParaRPr lang="en-US" sz="2000" b="1" dirty="0">
              <a:latin typeface="Georgia" panose="02040502050405020303" pitchFamily="18" charset="0"/>
            </a:endParaRPr>
          </a:p>
          <a:p>
            <a:pPr lvl="1"/>
            <a:r>
              <a:rPr lang="en-US" sz="2200" b="1" dirty="0">
                <a:latin typeface="Georgia" panose="02040502050405020303" pitchFamily="18" charset="0"/>
              </a:rPr>
              <a:t>Unintentional, accidental errors that are a product of billing complexity and lack of training and awareness.</a:t>
            </a:r>
          </a:p>
          <a:p>
            <a:pPr lvl="1"/>
            <a:r>
              <a:rPr lang="en-US" sz="1600" dirty="0">
                <a:latin typeface="Georgia" panose="02040502050405020303" pitchFamily="18" charset="0"/>
              </a:rPr>
              <a:t>i.e. duplicate claims</a:t>
            </a:r>
          </a:p>
          <a:p>
            <a:pPr lvl="1"/>
            <a:endParaRPr lang="en-US" sz="1600" dirty="0">
              <a:latin typeface="Georgia" panose="02040502050405020303" pitchFamily="18" charset="0"/>
            </a:endParaRPr>
          </a:p>
          <a:p>
            <a:pPr lvl="1"/>
            <a:endParaRPr lang="en-US" sz="1600" dirty="0">
              <a:latin typeface="Georgia" panose="02040502050405020303" pitchFamily="18" charset="0"/>
            </a:endParaRPr>
          </a:p>
          <a:p>
            <a:pPr lvl="1" algn="ctr"/>
            <a:r>
              <a:rPr lang="en-US" sz="1800" dirty="0">
                <a:latin typeface="Georgia" panose="02040502050405020303" pitchFamily="18" charset="0"/>
              </a:rPr>
              <a:t>*It’s key to understand that “fraud is in the eye of the beholder” and OMIG’s eyes are suspicious and their goal is to recoup funds for the NYS DOH*</a:t>
            </a:r>
          </a:p>
        </p:txBody>
      </p:sp>
      <p:sp>
        <p:nvSpPr>
          <p:cNvPr id="3" name="Title 2"/>
          <p:cNvSpPr>
            <a:spLocks noGrp="1"/>
          </p:cNvSpPr>
          <p:nvPr>
            <p:ph type="title"/>
          </p:nvPr>
        </p:nvSpPr>
        <p:spPr/>
        <p:txBody>
          <a:bodyPr>
            <a:normAutofit fontScale="90000"/>
          </a:bodyPr>
          <a:lstStyle/>
          <a:p>
            <a:pPr algn="ctr"/>
            <a:r>
              <a:rPr lang="en-US" dirty="0">
                <a:solidFill>
                  <a:schemeClr val="accent6">
                    <a:lumMod val="75000"/>
                  </a:schemeClr>
                </a:solidFill>
                <a:latin typeface="Georgia" panose="02040502050405020303" pitchFamily="18" charset="0"/>
              </a:rPr>
              <a:t>Fraud Against the Government</a:t>
            </a:r>
          </a:p>
        </p:txBody>
      </p:sp>
      <p:sp>
        <p:nvSpPr>
          <p:cNvPr id="4" name="Slide Number Placeholder 3">
            <a:extLst>
              <a:ext uri="{FF2B5EF4-FFF2-40B4-BE49-F238E27FC236}">
                <a16:creationId xmlns:a16="http://schemas.microsoft.com/office/drawing/2014/main" id="{E56FB64B-B801-4EF8-B9DF-C662A16AEF56}"/>
              </a:ext>
            </a:extLst>
          </p:cNvPr>
          <p:cNvSpPr>
            <a:spLocks noGrp="1"/>
          </p:cNvSpPr>
          <p:nvPr>
            <p:ph type="sldNum" sz="quarter" idx="12"/>
          </p:nvPr>
        </p:nvSpPr>
        <p:spPr/>
        <p:txBody>
          <a:bodyPr/>
          <a:lstStyle/>
          <a:p>
            <a:fld id="{00E15408-1BCD-4C86-B063-3DF0651C6689}" type="slidenum">
              <a:rPr lang="en-US" altLang="en-US" smtClean="0"/>
              <a:pPr/>
              <a:t>5</a:t>
            </a:fld>
            <a:endParaRPr lang="en-US" altLang="en-US"/>
          </a:p>
        </p:txBody>
      </p:sp>
    </p:spTree>
    <p:extLst>
      <p:ext uri="{BB962C8B-B14F-4D97-AF65-F5344CB8AC3E}">
        <p14:creationId xmlns:p14="http://schemas.microsoft.com/office/powerpoint/2010/main" val="680367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lnSpc>
                <a:spcPct val="200000"/>
              </a:lnSpc>
              <a:buFont typeface="+mj-lt"/>
              <a:buAutoNum type="arabicPeriod"/>
            </a:pPr>
            <a:r>
              <a:rPr lang="en-US" sz="2000" dirty="0">
                <a:latin typeface="Georgia" panose="02040502050405020303" pitchFamily="18" charset="0"/>
              </a:rPr>
              <a:t>A material (significant) false statement is made by an individual</a:t>
            </a:r>
          </a:p>
          <a:p>
            <a:pPr marL="624078" indent="-514350">
              <a:lnSpc>
                <a:spcPct val="200000"/>
              </a:lnSpc>
              <a:buFont typeface="+mj-lt"/>
              <a:buAutoNum type="arabicPeriod"/>
            </a:pPr>
            <a:r>
              <a:rPr lang="en-US" sz="2000" dirty="0">
                <a:latin typeface="Georgia" panose="02040502050405020303" pitchFamily="18" charset="0"/>
              </a:rPr>
              <a:t>The statement is made knowing that it is false</a:t>
            </a:r>
          </a:p>
          <a:p>
            <a:pPr marL="624078" indent="-514350">
              <a:lnSpc>
                <a:spcPct val="200000"/>
              </a:lnSpc>
              <a:buFont typeface="+mj-lt"/>
              <a:buAutoNum type="arabicPeriod"/>
            </a:pPr>
            <a:r>
              <a:rPr lang="en-US" sz="2000" dirty="0">
                <a:latin typeface="Georgia" panose="02040502050405020303" pitchFamily="18" charset="0"/>
              </a:rPr>
              <a:t>The victim believes it</a:t>
            </a:r>
          </a:p>
          <a:p>
            <a:pPr marL="624078" indent="-514350">
              <a:lnSpc>
                <a:spcPct val="200000"/>
              </a:lnSpc>
              <a:buFont typeface="+mj-lt"/>
              <a:buAutoNum type="arabicPeriod"/>
            </a:pPr>
            <a:r>
              <a:rPr lang="en-US" sz="2000" dirty="0">
                <a:latin typeface="Georgia" panose="02040502050405020303" pitchFamily="18" charset="0"/>
              </a:rPr>
              <a:t>Damages result to the victim as a result</a:t>
            </a:r>
          </a:p>
        </p:txBody>
      </p:sp>
      <p:sp>
        <p:nvSpPr>
          <p:cNvPr id="3" name="Title 2"/>
          <p:cNvSpPr>
            <a:spLocks noGrp="1"/>
          </p:cNvSpPr>
          <p:nvPr>
            <p:ph type="title"/>
          </p:nvPr>
        </p:nvSpPr>
        <p:spPr/>
        <p:txBody>
          <a:bodyPr/>
          <a:lstStyle/>
          <a:p>
            <a:pPr algn="ctr"/>
            <a:r>
              <a:rPr lang="en-US" dirty="0">
                <a:solidFill>
                  <a:schemeClr val="accent6">
                    <a:lumMod val="75000"/>
                  </a:schemeClr>
                </a:solidFill>
                <a:latin typeface="Georgia" panose="02040502050405020303" pitchFamily="18" charset="0"/>
              </a:rPr>
              <a:t>4 Elements of Fraud</a:t>
            </a:r>
          </a:p>
        </p:txBody>
      </p:sp>
      <p:sp>
        <p:nvSpPr>
          <p:cNvPr id="4" name="Slide Number Placeholder 3">
            <a:extLst>
              <a:ext uri="{FF2B5EF4-FFF2-40B4-BE49-F238E27FC236}">
                <a16:creationId xmlns:a16="http://schemas.microsoft.com/office/drawing/2014/main" id="{290AE95B-79C8-48CF-A410-6B39DB25DA16}"/>
              </a:ext>
            </a:extLst>
          </p:cNvPr>
          <p:cNvSpPr>
            <a:spLocks noGrp="1"/>
          </p:cNvSpPr>
          <p:nvPr>
            <p:ph type="sldNum" sz="quarter" idx="12"/>
          </p:nvPr>
        </p:nvSpPr>
        <p:spPr/>
        <p:txBody>
          <a:bodyPr/>
          <a:lstStyle/>
          <a:p>
            <a:fld id="{00E15408-1BCD-4C86-B063-3DF0651C6689}" type="slidenum">
              <a:rPr lang="en-US" altLang="en-US" smtClean="0"/>
              <a:pPr/>
              <a:t>6</a:t>
            </a:fld>
            <a:endParaRPr lang="en-US" altLang="en-US"/>
          </a:p>
        </p:txBody>
      </p:sp>
    </p:spTree>
    <p:extLst>
      <p:ext uri="{BB962C8B-B14F-4D97-AF65-F5344CB8AC3E}">
        <p14:creationId xmlns:p14="http://schemas.microsoft.com/office/powerpoint/2010/main" val="2976373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latin typeface="Georgia" panose="02040502050405020303" pitchFamily="18" charset="0"/>
              </a:rPr>
              <a:t>Failure of internal controls create opportunities for fraud</a:t>
            </a:r>
          </a:p>
          <a:p>
            <a:pPr marL="109728" indent="0">
              <a:buNone/>
            </a:pPr>
            <a:endParaRPr lang="en-US" dirty="0">
              <a:latin typeface="Georgia" panose="02040502050405020303" pitchFamily="18" charset="0"/>
            </a:endParaRPr>
          </a:p>
          <a:p>
            <a:pPr marL="109728" indent="0">
              <a:buNone/>
            </a:pPr>
            <a:r>
              <a:rPr lang="en-US" dirty="0">
                <a:latin typeface="Georgia" panose="02040502050405020303" pitchFamily="18" charset="0"/>
              </a:rPr>
              <a:t>Some warning signs:</a:t>
            </a:r>
          </a:p>
          <a:p>
            <a:pPr>
              <a:buFont typeface="Arial" panose="020B0604020202020204" pitchFamily="34" charset="0"/>
              <a:buChar char="•"/>
            </a:pPr>
            <a:r>
              <a:rPr lang="en-US" dirty="0">
                <a:latin typeface="Georgia" panose="02040502050405020303" pitchFamily="18" charset="0"/>
              </a:rPr>
              <a:t>Failure to follow policies &amp; procedures</a:t>
            </a:r>
          </a:p>
          <a:p>
            <a:pPr>
              <a:buFont typeface="Arial" panose="020B0604020202020204" pitchFamily="34" charset="0"/>
              <a:buChar char="•"/>
            </a:pPr>
            <a:r>
              <a:rPr lang="en-US" dirty="0">
                <a:latin typeface="Georgia" panose="02040502050405020303" pitchFamily="18" charset="0"/>
              </a:rPr>
              <a:t>Weak or ineffective internal controls</a:t>
            </a:r>
          </a:p>
          <a:p>
            <a:pPr>
              <a:buFont typeface="Arial" panose="020B0604020202020204" pitchFamily="34" charset="0"/>
              <a:buChar char="•"/>
            </a:pPr>
            <a:r>
              <a:rPr lang="en-US" dirty="0">
                <a:latin typeface="Georgia" panose="02040502050405020303" pitchFamily="18" charset="0"/>
              </a:rPr>
              <a:t>Circumventing of procedures</a:t>
            </a:r>
          </a:p>
          <a:p>
            <a:pPr>
              <a:buFont typeface="Arial" panose="020B0604020202020204" pitchFamily="34" charset="0"/>
              <a:buChar char="•"/>
            </a:pPr>
            <a:r>
              <a:rPr lang="en-US" dirty="0">
                <a:latin typeface="Georgia" panose="02040502050405020303" pitchFamily="18" charset="0"/>
              </a:rPr>
              <a:t>Bending or breaking rules</a:t>
            </a:r>
          </a:p>
          <a:p>
            <a:pPr>
              <a:buFont typeface="Arial" panose="020B0604020202020204" pitchFamily="34" charset="0"/>
              <a:buChar char="•"/>
            </a:pPr>
            <a:r>
              <a:rPr lang="en-US" dirty="0">
                <a:latin typeface="Georgia" panose="02040502050405020303" pitchFamily="18" charset="0"/>
              </a:rPr>
              <a:t>Overriding required reviews &amp; approvals (paper logging) </a:t>
            </a:r>
          </a:p>
          <a:p>
            <a:pPr>
              <a:buFont typeface="Arial" panose="020B0604020202020204" pitchFamily="34" charset="0"/>
              <a:buChar char="•"/>
            </a:pPr>
            <a:endParaRPr lang="en-US" dirty="0"/>
          </a:p>
        </p:txBody>
      </p:sp>
      <p:sp>
        <p:nvSpPr>
          <p:cNvPr id="3" name="Title 2"/>
          <p:cNvSpPr>
            <a:spLocks noGrp="1"/>
          </p:cNvSpPr>
          <p:nvPr>
            <p:ph type="title"/>
          </p:nvPr>
        </p:nvSpPr>
        <p:spPr/>
        <p:txBody>
          <a:bodyPr>
            <a:normAutofit/>
          </a:bodyPr>
          <a:lstStyle/>
          <a:p>
            <a:pPr algn="ctr"/>
            <a:r>
              <a:rPr lang="en-US" dirty="0">
                <a:solidFill>
                  <a:schemeClr val="accent6">
                    <a:lumMod val="75000"/>
                  </a:schemeClr>
                </a:solidFill>
                <a:latin typeface="Georgia" panose="02040502050405020303" pitchFamily="18" charset="0"/>
                <a:cs typeface="Calibri" panose="020F0502020204030204" pitchFamily="34" charset="0"/>
              </a:rPr>
              <a:t>How Does Fraud Happen?</a:t>
            </a:r>
          </a:p>
        </p:txBody>
      </p:sp>
      <p:sp>
        <p:nvSpPr>
          <p:cNvPr id="4" name="Slide Number Placeholder 3">
            <a:extLst>
              <a:ext uri="{FF2B5EF4-FFF2-40B4-BE49-F238E27FC236}">
                <a16:creationId xmlns:a16="http://schemas.microsoft.com/office/drawing/2014/main" id="{459EC9B4-2498-4F65-BF8F-DF238C6C1499}"/>
              </a:ext>
            </a:extLst>
          </p:cNvPr>
          <p:cNvSpPr>
            <a:spLocks noGrp="1"/>
          </p:cNvSpPr>
          <p:nvPr>
            <p:ph type="sldNum" sz="quarter" idx="12"/>
          </p:nvPr>
        </p:nvSpPr>
        <p:spPr/>
        <p:txBody>
          <a:bodyPr/>
          <a:lstStyle/>
          <a:p>
            <a:fld id="{00E15408-1BCD-4C86-B063-3DF0651C6689}" type="slidenum">
              <a:rPr lang="en-US" altLang="en-US" smtClean="0"/>
              <a:pPr/>
              <a:t>7</a:t>
            </a:fld>
            <a:endParaRPr lang="en-US" altLang="en-US"/>
          </a:p>
        </p:txBody>
      </p:sp>
    </p:spTree>
    <p:extLst>
      <p:ext uri="{BB962C8B-B14F-4D97-AF65-F5344CB8AC3E}">
        <p14:creationId xmlns:p14="http://schemas.microsoft.com/office/powerpoint/2010/main" val="3796234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 y="1371600"/>
            <a:ext cx="8229600" cy="4525963"/>
          </a:xfrm>
        </p:spPr>
        <p:txBody>
          <a:bodyPr>
            <a:normAutofit lnSpcReduction="10000"/>
          </a:bodyPr>
          <a:lstStyle/>
          <a:p>
            <a:pPr>
              <a:lnSpc>
                <a:spcPct val="90000"/>
              </a:lnSpc>
            </a:pPr>
            <a:r>
              <a:rPr lang="en-US" altLang="en-US" sz="2400" dirty="0">
                <a:latin typeface="Georgia" pitchFamily="18" charset="0"/>
              </a:rPr>
              <a:t>Every employee and contractor has the obligation to report fraud, waste &amp; misuse.</a:t>
            </a:r>
          </a:p>
          <a:p>
            <a:pPr marL="109728" indent="0">
              <a:lnSpc>
                <a:spcPct val="90000"/>
              </a:lnSpc>
              <a:buNone/>
            </a:pPr>
            <a:endParaRPr lang="en-US" altLang="en-US" sz="2400" dirty="0">
              <a:latin typeface="Georgia" pitchFamily="18" charset="0"/>
            </a:endParaRPr>
          </a:p>
          <a:p>
            <a:pPr>
              <a:lnSpc>
                <a:spcPct val="90000"/>
              </a:lnSpc>
            </a:pPr>
            <a:r>
              <a:rPr lang="en-US" altLang="en-US" sz="2400" dirty="0">
                <a:latin typeface="Georgia" pitchFamily="18" charset="0"/>
              </a:rPr>
              <a:t>Failure to report may lead to discipline.</a:t>
            </a:r>
          </a:p>
          <a:p>
            <a:pPr marL="109728" indent="0">
              <a:lnSpc>
                <a:spcPct val="90000"/>
              </a:lnSpc>
              <a:buNone/>
            </a:pPr>
            <a:endParaRPr lang="en-US" altLang="en-US" sz="2400" dirty="0">
              <a:latin typeface="Georgia" pitchFamily="18" charset="0"/>
            </a:endParaRPr>
          </a:p>
          <a:p>
            <a:pPr>
              <a:lnSpc>
                <a:spcPct val="90000"/>
              </a:lnSpc>
            </a:pPr>
            <a:r>
              <a:rPr lang="en-US" altLang="en-US" sz="2400" dirty="0">
                <a:latin typeface="Georgia" pitchFamily="18" charset="0"/>
              </a:rPr>
              <a:t>No one may retaliate against you for reporting, in good faith.</a:t>
            </a:r>
          </a:p>
          <a:p>
            <a:pPr marL="109728" indent="0">
              <a:lnSpc>
                <a:spcPct val="90000"/>
              </a:lnSpc>
              <a:buNone/>
            </a:pPr>
            <a:endParaRPr lang="en-US" altLang="en-US" sz="2400" dirty="0">
              <a:latin typeface="Georgia" pitchFamily="18" charset="0"/>
            </a:endParaRPr>
          </a:p>
          <a:p>
            <a:pPr>
              <a:lnSpc>
                <a:spcPct val="90000"/>
              </a:lnSpc>
            </a:pPr>
            <a:r>
              <a:rPr lang="en-US" altLang="en-US" sz="2400" dirty="0">
                <a:latin typeface="Georgia" pitchFamily="18" charset="0"/>
              </a:rPr>
              <a:t>Reports may be made to your supervisor, the Compliance Committee or the Chief Compliance Officer.</a:t>
            </a:r>
          </a:p>
          <a:p>
            <a:pPr marL="109728" indent="0">
              <a:lnSpc>
                <a:spcPct val="90000"/>
              </a:lnSpc>
              <a:buNone/>
            </a:pPr>
            <a:endParaRPr lang="en-US" altLang="en-US" sz="2400" dirty="0">
              <a:latin typeface="Georgia" pitchFamily="18" charset="0"/>
            </a:endParaRPr>
          </a:p>
          <a:p>
            <a:pPr>
              <a:lnSpc>
                <a:spcPct val="90000"/>
              </a:lnSpc>
            </a:pPr>
            <a:r>
              <a:rPr lang="en-US" altLang="en-US" sz="2400" dirty="0">
                <a:latin typeface="Georgia" pitchFamily="18" charset="0"/>
              </a:rPr>
              <a:t>Anonymous reporting mechanisms are set up (see next slide).</a:t>
            </a:r>
          </a:p>
        </p:txBody>
      </p:sp>
      <p:sp>
        <p:nvSpPr>
          <p:cNvPr id="4098" name="Rectangle 2"/>
          <p:cNvSpPr>
            <a:spLocks noGrp="1" noChangeArrowheads="1"/>
          </p:cNvSpPr>
          <p:nvPr>
            <p:ph type="title"/>
          </p:nvPr>
        </p:nvSpPr>
        <p:spPr/>
        <p:txBody>
          <a:bodyPr/>
          <a:lstStyle/>
          <a:p>
            <a:pPr algn="ctr"/>
            <a:r>
              <a:rPr lang="en-US" altLang="en-US" dirty="0">
                <a:solidFill>
                  <a:schemeClr val="accent6">
                    <a:lumMod val="75000"/>
                  </a:schemeClr>
                </a:solidFill>
                <a:latin typeface="Georgia" pitchFamily="18" charset="0"/>
              </a:rPr>
              <a:t>Reporting</a:t>
            </a:r>
          </a:p>
        </p:txBody>
      </p:sp>
      <p:sp>
        <p:nvSpPr>
          <p:cNvPr id="2" name="Slide Number Placeholder 1">
            <a:extLst>
              <a:ext uri="{FF2B5EF4-FFF2-40B4-BE49-F238E27FC236}">
                <a16:creationId xmlns:a16="http://schemas.microsoft.com/office/drawing/2014/main" id="{B557F6F9-F55B-4878-BF26-5C889D67B606}"/>
              </a:ext>
            </a:extLst>
          </p:cNvPr>
          <p:cNvSpPr>
            <a:spLocks noGrp="1"/>
          </p:cNvSpPr>
          <p:nvPr>
            <p:ph type="sldNum" sz="quarter" idx="12"/>
          </p:nvPr>
        </p:nvSpPr>
        <p:spPr/>
        <p:txBody>
          <a:bodyPr/>
          <a:lstStyle/>
          <a:p>
            <a:fld id="{00E15408-1BCD-4C86-B063-3DF0651C6689}" type="slidenum">
              <a:rPr lang="en-US" altLang="en-US" smtClean="0"/>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CC30F29-5C82-4AC4-B7EA-66EF8A7F8BAB}"/>
              </a:ext>
            </a:extLst>
          </p:cNvPr>
          <p:cNvPicPr>
            <a:picLocks noGrp="1" noChangeAspect="1"/>
          </p:cNvPicPr>
          <p:nvPr>
            <p:ph idx="1"/>
          </p:nvPr>
        </p:nvPicPr>
        <p:blipFill rotWithShape="1">
          <a:blip r:embed="rId3"/>
          <a:srcRect l="26324" t="17783" r="45764" b="6454"/>
          <a:stretch/>
        </p:blipFill>
        <p:spPr>
          <a:xfrm>
            <a:off x="4572000" y="152400"/>
            <a:ext cx="4267200" cy="6515100"/>
          </a:xfrm>
          <a:prstGeom prst="rect">
            <a:avLst/>
          </a:prstGeom>
        </p:spPr>
      </p:pic>
      <p:sp>
        <p:nvSpPr>
          <p:cNvPr id="3" name="Title 2">
            <a:extLst>
              <a:ext uri="{FF2B5EF4-FFF2-40B4-BE49-F238E27FC236}">
                <a16:creationId xmlns:a16="http://schemas.microsoft.com/office/drawing/2014/main" id="{061FB837-4D90-4677-8F4F-FC6FEDC81B8A}"/>
              </a:ext>
            </a:extLst>
          </p:cNvPr>
          <p:cNvSpPr>
            <a:spLocks noGrp="1"/>
          </p:cNvSpPr>
          <p:nvPr>
            <p:ph type="title"/>
          </p:nvPr>
        </p:nvSpPr>
        <p:spPr>
          <a:xfrm>
            <a:off x="1028700" y="228600"/>
            <a:ext cx="2362200" cy="1143000"/>
          </a:xfrm>
        </p:spPr>
        <p:txBody>
          <a:bodyPr>
            <a:normAutofit/>
          </a:bodyPr>
          <a:lstStyle/>
          <a:p>
            <a:r>
              <a:rPr lang="en-US" b="0" u="sng" dirty="0"/>
              <a:t>report </a:t>
            </a:r>
            <a:r>
              <a:rPr lang="en-US" u="sng" dirty="0">
                <a:latin typeface="Arial Black" panose="020B0A04020102020204" pitchFamily="34" charset="0"/>
              </a:rPr>
              <a:t>it</a:t>
            </a:r>
          </a:p>
        </p:txBody>
      </p:sp>
      <p:sp>
        <p:nvSpPr>
          <p:cNvPr id="5" name="TextBox 4">
            <a:extLst>
              <a:ext uri="{FF2B5EF4-FFF2-40B4-BE49-F238E27FC236}">
                <a16:creationId xmlns:a16="http://schemas.microsoft.com/office/drawing/2014/main" id="{31DC6641-4DF5-4B3B-A584-BA10E037D025}"/>
              </a:ext>
            </a:extLst>
          </p:cNvPr>
          <p:cNvSpPr txBox="1"/>
          <p:nvPr/>
        </p:nvSpPr>
        <p:spPr>
          <a:xfrm>
            <a:off x="228600" y="1510766"/>
            <a:ext cx="3962400" cy="4708981"/>
          </a:xfrm>
          <a:prstGeom prst="rect">
            <a:avLst/>
          </a:prstGeom>
          <a:noFill/>
        </p:spPr>
        <p:txBody>
          <a:bodyPr wrap="square" rtlCol="0">
            <a:spAutoFit/>
          </a:bodyPr>
          <a:lstStyle/>
          <a:p>
            <a:pPr marL="342900" indent="-342900">
              <a:buFont typeface="Arial" panose="020B0604020202020204" pitchFamily="34" charset="0"/>
              <a:buChar char="•"/>
            </a:pPr>
            <a:r>
              <a:rPr lang="en-US" sz="2400" dirty="0"/>
              <a:t>Anonymous reporting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Website and phone number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Posted at every work site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Use to submit a report if you feel uncomfortable making a face-to-face concern</a:t>
            </a:r>
          </a:p>
          <a:p>
            <a:endParaRPr lang="en-US" dirty="0"/>
          </a:p>
          <a:p>
            <a:endParaRPr lang="en-US" dirty="0"/>
          </a:p>
        </p:txBody>
      </p:sp>
      <p:sp>
        <p:nvSpPr>
          <p:cNvPr id="2" name="Slide Number Placeholder 1">
            <a:extLst>
              <a:ext uri="{FF2B5EF4-FFF2-40B4-BE49-F238E27FC236}">
                <a16:creationId xmlns:a16="http://schemas.microsoft.com/office/drawing/2014/main" id="{74446A57-9C2F-471F-8206-FF6433B17FFE}"/>
              </a:ext>
            </a:extLst>
          </p:cNvPr>
          <p:cNvSpPr>
            <a:spLocks noGrp="1"/>
          </p:cNvSpPr>
          <p:nvPr>
            <p:ph type="sldNum" sz="quarter" idx="12"/>
          </p:nvPr>
        </p:nvSpPr>
        <p:spPr/>
        <p:txBody>
          <a:bodyPr/>
          <a:lstStyle/>
          <a:p>
            <a:fld id="{00E15408-1BCD-4C86-B063-3DF0651C6689}" type="slidenum">
              <a:rPr lang="en-US" altLang="en-US" smtClean="0"/>
              <a:pPr/>
              <a:t>9</a:t>
            </a:fld>
            <a:endParaRPr lang="en-US" altLang="en-US"/>
          </a:p>
        </p:txBody>
      </p:sp>
    </p:spTree>
    <p:extLst>
      <p:ext uri="{BB962C8B-B14F-4D97-AF65-F5344CB8AC3E}">
        <p14:creationId xmlns:p14="http://schemas.microsoft.com/office/powerpoint/2010/main" val="26744922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5">
      <a:dk1>
        <a:sysClr val="windowText" lastClr="000000"/>
      </a:dk1>
      <a:lt1>
        <a:sysClr val="window" lastClr="FFFFFF"/>
      </a:lt1>
      <a:dk2>
        <a:srgbClr val="EE6C00"/>
      </a:dk2>
      <a:lt2>
        <a:srgbClr val="DEF5FA"/>
      </a:lt2>
      <a:accent1>
        <a:srgbClr val="57AAF5"/>
      </a:accent1>
      <a:accent2>
        <a:srgbClr val="EB641B"/>
      </a:accent2>
      <a:accent3>
        <a:srgbClr val="FF9B4B"/>
      </a:accent3>
      <a:accent4>
        <a:srgbClr val="39639D"/>
      </a:accent4>
      <a:accent5>
        <a:srgbClr val="474B78"/>
      </a:accent5>
      <a:accent6>
        <a:srgbClr val="FFBC87"/>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14074</TotalTime>
  <Words>2518</Words>
  <Application>Microsoft Office PowerPoint</Application>
  <PresentationFormat>On-screen Show (4:3)</PresentationFormat>
  <Paragraphs>323</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Arial Black</vt:lpstr>
      <vt:lpstr>Georgia</vt:lpstr>
      <vt:lpstr>Lucida Sans Unicode</vt:lpstr>
      <vt:lpstr>Verdana</vt:lpstr>
      <vt:lpstr>Wingdings</vt:lpstr>
      <vt:lpstr>Wingdings 2</vt:lpstr>
      <vt:lpstr>Wingdings 3</vt:lpstr>
      <vt:lpstr>Concourse</vt:lpstr>
      <vt:lpstr>ACDS Compliance Training</vt:lpstr>
      <vt:lpstr>What Is This Training?</vt:lpstr>
      <vt:lpstr>Our Commitment to Quality &amp; Compliance</vt:lpstr>
      <vt:lpstr>False Claims Act</vt:lpstr>
      <vt:lpstr>Fraud Against the Government</vt:lpstr>
      <vt:lpstr>4 Elements of Fraud</vt:lpstr>
      <vt:lpstr>How Does Fraud Happen?</vt:lpstr>
      <vt:lpstr>Reporting</vt:lpstr>
      <vt:lpstr>report it</vt:lpstr>
      <vt:lpstr>Plans of Care</vt:lpstr>
      <vt:lpstr>Service Documentation</vt:lpstr>
      <vt:lpstr>Errors</vt:lpstr>
      <vt:lpstr> Signs Indicating Possibility of Fraud related to  Work Habits </vt:lpstr>
      <vt:lpstr>PowerPoint Presentation</vt:lpstr>
      <vt:lpstr>PowerPoint Presentation</vt:lpstr>
      <vt:lpstr>PowerPoint Presentation</vt:lpstr>
      <vt:lpstr>Identity Theft:    Fraud Against Our Consumers</vt:lpstr>
      <vt:lpstr>To Combat Fraud, Waste, and Abuse</vt:lpstr>
      <vt:lpstr>Compliance Ownership</vt:lpstr>
      <vt:lpstr>Acknowledgement of Your Compliance Responsibilities</vt:lpstr>
      <vt:lpstr>For our Compliance Program to be effective, please:</vt:lpstr>
      <vt:lpstr> Element #1 Written Code and Standards  </vt:lpstr>
      <vt:lpstr>Code of Ethics:  Six Simple Guidelines</vt:lpstr>
      <vt:lpstr>Compliance Standards: Billing &amp; Documentation </vt:lpstr>
      <vt:lpstr>What does that mean to each of you - Commit to be careful!</vt:lpstr>
      <vt:lpstr> Compliance Standards: Business Practices </vt:lpstr>
      <vt:lpstr>PowerPoint Presentation</vt:lpstr>
      <vt:lpstr>Element #2  Conducting Effective Compliance Training &amp; Education </vt:lpstr>
      <vt:lpstr>Element # 3  Designation of Compliance Oversight </vt:lpstr>
      <vt:lpstr> Element # 4 Development of Effective Lines of Communication </vt:lpstr>
      <vt:lpstr>Element # 5 Compliance Enforcement  (Disciplinary Policies &amp; Sanctions)  </vt:lpstr>
      <vt:lpstr> Element # 6  Risk Assessment (Auditing &amp; Monitoring)  </vt:lpstr>
      <vt:lpstr>Element # 7 Responding to Detected Offenses System of Investigations &amp; Corrective Actions</vt:lpstr>
      <vt:lpstr>Element # 8 Non-Retaliation Policy “Whistleblower” Protection</vt:lpstr>
      <vt:lpstr>Element # 8 Non-Retaliation Policy</vt:lpstr>
      <vt:lpstr> What to do if you find something? </vt:lpstr>
      <vt:lpstr>Congratulations &amp; Thank You for being part of the solution! </vt:lpstr>
    </vt:vector>
  </TitlesOfParts>
  <Company>acds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Compliance Training</dc:title>
  <dc:creator>rkessler</dc:creator>
  <cp:lastModifiedBy>Angela Ninivaggi</cp:lastModifiedBy>
  <cp:revision>73</cp:revision>
  <cp:lastPrinted>2020-10-22T13:30:37Z</cp:lastPrinted>
  <dcterms:created xsi:type="dcterms:W3CDTF">2008-10-14T12:59:35Z</dcterms:created>
  <dcterms:modified xsi:type="dcterms:W3CDTF">2020-10-22T16:35:52Z</dcterms:modified>
</cp:coreProperties>
</file>